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277" r:id="rId3"/>
    <p:sldId id="278" r:id="rId4"/>
    <p:sldId id="279" r:id="rId5"/>
    <p:sldId id="280" r:id="rId6"/>
    <p:sldId id="281" r:id="rId7"/>
    <p:sldId id="282"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 id="297" r:id="rId23"/>
    <p:sldId id="298" r:id="rId24"/>
    <p:sldId id="299" r:id="rId25"/>
    <p:sldId id="300" r:id="rId26"/>
    <p:sldId id="301" r:id="rId27"/>
    <p:sldId id="302" r:id="rId28"/>
    <p:sldId id="303" r:id="rId29"/>
    <p:sldId id="257" r:id="rId30"/>
    <p:sldId id="268" r:id="rId31"/>
    <p:sldId id="269" r:id="rId32"/>
    <p:sldId id="259" r:id="rId33"/>
    <p:sldId id="267" r:id="rId34"/>
    <p:sldId id="261" r:id="rId35"/>
    <p:sldId id="262" r:id="rId36"/>
    <p:sldId id="270" r:id="rId37"/>
    <p:sldId id="263" r:id="rId38"/>
    <p:sldId id="264" r:id="rId39"/>
    <p:sldId id="265" r:id="rId40"/>
    <p:sldId id="266" r:id="rId41"/>
    <p:sldId id="274" r:id="rId42"/>
    <p:sldId id="273" r:id="rId43"/>
    <p:sldId id="275" r:id="rId44"/>
    <p:sldId id="276"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63321" autoAdjust="0"/>
  </p:normalViewPr>
  <p:slideViewPr>
    <p:cSldViewPr snapToGrid="0">
      <p:cViewPr varScale="1">
        <p:scale>
          <a:sx n="46" d="100"/>
          <a:sy n="46" d="100"/>
        </p:scale>
        <p:origin x="163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B56616-EB7A-4CB5-AB62-4055F9627513}" type="datetimeFigureOut">
              <a:rPr lang="en-US" smtClean="0"/>
              <a:t>4/8/2025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FDAA8A-C8F1-4100-90CD-E73DBEAE0404}" type="slidenum">
              <a:rPr lang="en-US" smtClean="0"/>
              <a:t>‹#›</a:t>
            </a:fld>
            <a:endParaRPr lang="en-US"/>
          </a:p>
        </p:txBody>
      </p:sp>
    </p:spTree>
    <p:extLst>
      <p:ext uri="{BB962C8B-B14F-4D97-AF65-F5344CB8AC3E}">
        <p14:creationId xmlns:p14="http://schemas.microsoft.com/office/powerpoint/2010/main" val="166941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smtClean="0"/>
              <a:t>Multiprogramming:</a:t>
            </a:r>
            <a:r>
              <a:rPr lang="en-US" dirty="0" smtClean="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smtClean="0"/>
              <a:t>Non pre-emptive</a:t>
            </a:r>
          </a:p>
          <a:p>
            <a:r>
              <a:rPr lang="en-US" b="1" dirty="0" smtClean="0"/>
              <a:t>Definition</a:t>
            </a:r>
            <a:r>
              <a:rPr lang="en-US" dirty="0" smtClean="0"/>
              <a:t>: Running </a:t>
            </a:r>
            <a:r>
              <a:rPr lang="en-US" b="1" dirty="0" smtClean="0"/>
              <a:t>multiple programs</a:t>
            </a:r>
            <a:r>
              <a:rPr lang="en-US" dirty="0" smtClean="0"/>
              <a:t> on a single processor by managing how they share CPU time.</a:t>
            </a:r>
          </a:p>
          <a:p>
            <a:r>
              <a:rPr lang="en-US" b="1" dirty="0" smtClean="0"/>
              <a:t>Goal</a:t>
            </a:r>
            <a:r>
              <a:rPr lang="en-US" dirty="0" smtClean="0"/>
              <a:t>: Maximize </a:t>
            </a:r>
            <a:r>
              <a:rPr lang="en-US" b="1" dirty="0" smtClean="0"/>
              <a:t>CPU utilization</a:t>
            </a:r>
            <a:r>
              <a:rPr lang="en-US" dirty="0" smtClean="0"/>
              <a:t>.</a:t>
            </a:r>
          </a:p>
          <a:p>
            <a:r>
              <a:rPr lang="en-US" b="1" dirty="0" smtClean="0"/>
              <a:t>How it works</a:t>
            </a:r>
            <a:r>
              <a:rPr lang="en-US" dirty="0" smtClean="0"/>
              <a:t>: While one program is waiting for I/O (like reading from disk), the CPU is given to another program.</a:t>
            </a:r>
          </a:p>
          <a:p>
            <a:r>
              <a:rPr lang="en-US" b="1" dirty="0" smtClean="0"/>
              <a:t>Example</a:t>
            </a:r>
            <a:r>
              <a:rPr lang="en-US" dirty="0" smtClean="0"/>
              <a:t>: A system running a compiler, a text editor, and a background printing task – switching between them when one is idle.</a:t>
            </a:r>
          </a:p>
          <a:p>
            <a:r>
              <a:rPr lang="en-US" b="1" dirty="0" smtClean="0"/>
              <a:t>Used in</a:t>
            </a:r>
            <a:r>
              <a:rPr lang="en-US" dirty="0" smtClean="0"/>
              <a:t>: Older batch systems, simpler OS designs.</a:t>
            </a:r>
          </a:p>
          <a:p>
            <a:endParaRPr lang="en-US" dirty="0" smtClean="0"/>
          </a:p>
          <a:p>
            <a:endParaRPr lang="en-US" dirty="0" smtClean="0"/>
          </a:p>
          <a:p>
            <a:r>
              <a:rPr lang="en-US" b="1" dirty="0" smtClean="0"/>
              <a:t>Multitasking/Time</a:t>
            </a:r>
            <a:r>
              <a:rPr lang="en-US" b="1" baseline="0" dirty="0" smtClean="0"/>
              <a:t> sharing:</a:t>
            </a:r>
            <a:r>
              <a:rPr lang="en-US" baseline="0" dirty="0" smtClean="0"/>
              <a:t> </a:t>
            </a:r>
          </a:p>
          <a:p>
            <a:pPr marL="171450" indent="-171450">
              <a:buFontTx/>
              <a:buChar char="-"/>
            </a:pPr>
            <a:r>
              <a:rPr lang="en-US" dirty="0" smtClean="0"/>
              <a:t>Pre-emptive/</a:t>
            </a:r>
            <a:r>
              <a:rPr lang="en-US" baseline="0" dirty="0" smtClean="0"/>
              <a:t> Time </a:t>
            </a:r>
            <a:r>
              <a:rPr lang="en-US" baseline="0" dirty="0" err="1" smtClean="0"/>
              <a:t>shring</a:t>
            </a:r>
            <a:endParaRPr lang="en-US" baseline="0" dirty="0" smtClean="0"/>
          </a:p>
          <a:p>
            <a:r>
              <a:rPr lang="en-US" b="1" dirty="0" smtClean="0"/>
              <a:t>Definition</a:t>
            </a:r>
            <a:r>
              <a:rPr lang="en-US" dirty="0" smtClean="0"/>
              <a:t>: Allows </a:t>
            </a:r>
            <a:r>
              <a:rPr lang="en-US" b="1" dirty="0" smtClean="0"/>
              <a:t>multiple tasks/processes</a:t>
            </a:r>
            <a:r>
              <a:rPr lang="en-US" dirty="0" smtClean="0"/>
              <a:t> to run seemingly </a:t>
            </a:r>
            <a:r>
              <a:rPr lang="en-US" b="1" dirty="0" smtClean="0"/>
              <a:t>simultaneously</a:t>
            </a:r>
            <a:r>
              <a:rPr lang="en-US" dirty="0" smtClean="0"/>
              <a:t> by rapidly switching between them.</a:t>
            </a:r>
          </a:p>
          <a:p>
            <a:r>
              <a:rPr lang="en-US" b="1" dirty="0" smtClean="0"/>
              <a:t>Goal</a:t>
            </a:r>
            <a:r>
              <a:rPr lang="en-US" dirty="0" smtClean="0"/>
              <a:t>: Improve </a:t>
            </a:r>
            <a:r>
              <a:rPr lang="en-US" b="1" dirty="0" smtClean="0"/>
              <a:t>user interactivity</a:t>
            </a:r>
            <a:r>
              <a:rPr lang="en-US" b="0" dirty="0" smtClean="0"/>
              <a:t>,</a:t>
            </a:r>
            <a:r>
              <a:rPr lang="en-US" b="0" baseline="0" dirty="0" smtClean="0"/>
              <a:t> </a:t>
            </a:r>
            <a:r>
              <a:rPr lang="en-US" b="1" baseline="0" dirty="0" smtClean="0"/>
              <a:t>responsiveness</a:t>
            </a:r>
            <a:endParaRPr lang="en-US" b="1" dirty="0" smtClean="0"/>
          </a:p>
          <a:p>
            <a:r>
              <a:rPr lang="en-US" b="1" dirty="0" smtClean="0"/>
              <a:t>How it works</a:t>
            </a:r>
            <a:r>
              <a:rPr lang="en-US" dirty="0" smtClean="0"/>
              <a:t>: The OS switches between tasks very quickly using a time slice or quantum (e.g., every few milliseconds).</a:t>
            </a:r>
          </a:p>
          <a:p>
            <a:r>
              <a:rPr lang="en-US" b="1" dirty="0" smtClean="0"/>
              <a:t>Example</a:t>
            </a:r>
            <a:r>
              <a:rPr lang="en-US" dirty="0" smtClean="0"/>
              <a:t>: Typing in a text editor while listening to music and downloading a file – all appear to happen at once.</a:t>
            </a:r>
          </a:p>
          <a:p>
            <a:r>
              <a:rPr lang="en-US" b="1" dirty="0" smtClean="0"/>
              <a:t>Used in</a:t>
            </a:r>
            <a:r>
              <a:rPr lang="en-US" dirty="0" smtClean="0"/>
              <a:t>: Modern OSes (Windows, </a:t>
            </a:r>
            <a:r>
              <a:rPr lang="en-US" dirty="0" err="1" smtClean="0"/>
              <a:t>macOS</a:t>
            </a:r>
            <a:r>
              <a:rPr lang="en-US" dirty="0" smtClean="0"/>
              <a:t>, Linux, etc.).</a:t>
            </a:r>
          </a:p>
          <a:p>
            <a:pPr marL="171450" indent="-171450">
              <a:buFontTx/>
              <a:buChar char="-"/>
            </a:pPr>
            <a:endParaRPr lang="en-US" baseline="0"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10</a:t>
            </a:fld>
            <a:endParaRPr lang="en-US"/>
          </a:p>
        </p:txBody>
      </p:sp>
    </p:spTree>
    <p:extLst>
      <p:ext uri="{BB962C8B-B14F-4D97-AF65-F5344CB8AC3E}">
        <p14:creationId xmlns:p14="http://schemas.microsoft.com/office/powerpoint/2010/main" val="41982512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Dispatcher is an important component involved in CPU scheduling </a:t>
            </a:r>
            <a:br>
              <a:rPr lang="en-US" dirty="0" smtClean="0"/>
            </a:br>
            <a:r>
              <a:rPr lang="en-US" dirty="0" smtClean="0"/>
              <a:t>The OS code that takes the CPU away from the current process and hands it over to the newly scheduled process is known as the dispatcher</a:t>
            </a: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23</a:t>
            </a:fld>
            <a:endParaRPr lang="en-US"/>
          </a:p>
        </p:txBody>
      </p:sp>
    </p:spTree>
    <p:extLst>
      <p:ext uri="{BB962C8B-B14F-4D97-AF65-F5344CB8AC3E}">
        <p14:creationId xmlns:p14="http://schemas.microsoft.com/office/powerpoint/2010/main" val="2288357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24</a:t>
            </a:fld>
            <a:endParaRPr lang="en-US"/>
          </a:p>
        </p:txBody>
      </p:sp>
    </p:spTree>
    <p:extLst>
      <p:ext uri="{BB962C8B-B14F-4D97-AF65-F5344CB8AC3E}">
        <p14:creationId xmlns:p14="http://schemas.microsoft.com/office/powerpoint/2010/main" val="3123929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25</a:t>
            </a:fld>
            <a:endParaRPr lang="en-US"/>
          </a:p>
        </p:txBody>
      </p:sp>
    </p:spTree>
    <p:extLst>
      <p:ext uri="{BB962C8B-B14F-4D97-AF65-F5344CB8AC3E}">
        <p14:creationId xmlns:p14="http://schemas.microsoft.com/office/powerpoint/2010/main" val="3307969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26</a:t>
            </a:fld>
            <a:endParaRPr lang="en-US"/>
          </a:p>
        </p:txBody>
      </p:sp>
    </p:spTree>
    <p:extLst>
      <p:ext uri="{BB962C8B-B14F-4D97-AF65-F5344CB8AC3E}">
        <p14:creationId xmlns:p14="http://schemas.microsoft.com/office/powerpoint/2010/main" val="1867320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27</a:t>
            </a:fld>
            <a:endParaRPr lang="en-US"/>
          </a:p>
        </p:txBody>
      </p:sp>
    </p:spTree>
    <p:extLst>
      <p:ext uri="{BB962C8B-B14F-4D97-AF65-F5344CB8AC3E}">
        <p14:creationId xmlns:p14="http://schemas.microsoft.com/office/powerpoint/2010/main" val="3488409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28</a:t>
            </a:fld>
            <a:endParaRPr lang="en-US"/>
          </a:p>
        </p:txBody>
      </p:sp>
    </p:spTree>
    <p:extLst>
      <p:ext uri="{BB962C8B-B14F-4D97-AF65-F5344CB8AC3E}">
        <p14:creationId xmlns:p14="http://schemas.microsoft.com/office/powerpoint/2010/main" val="16825589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GNU is an extensive collection of free software, which can be used as an operating system or can be used in parts with other operating systems. The use of the completed GNU tools led to the family of operating systems popularly known as Linux.</a:t>
            </a: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30</a:t>
            </a:fld>
            <a:endParaRPr lang="en-US"/>
          </a:p>
        </p:txBody>
      </p:sp>
    </p:spTree>
    <p:extLst>
      <p:ext uri="{BB962C8B-B14F-4D97-AF65-F5344CB8AC3E}">
        <p14:creationId xmlns:p14="http://schemas.microsoft.com/office/powerpoint/2010/main" val="3397977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Windows Subsystem for Linux is a feature of Windows that allows developers to run a Linux environment without the need for a separate virtual machine or dual booting. There are two versions of WSL: WSL 1 and WSL 2</a:t>
            </a: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33</a:t>
            </a:fld>
            <a:endParaRPr lang="en-US"/>
          </a:p>
        </p:txBody>
      </p:sp>
    </p:spTree>
    <p:extLst>
      <p:ext uri="{BB962C8B-B14F-4D97-AF65-F5344CB8AC3E}">
        <p14:creationId xmlns:p14="http://schemas.microsoft.com/office/powerpoint/2010/main" val="29078759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42</a:t>
            </a:fld>
            <a:endParaRPr lang="en-US"/>
          </a:p>
        </p:txBody>
      </p:sp>
    </p:spTree>
    <p:extLst>
      <p:ext uri="{BB962C8B-B14F-4D97-AF65-F5344CB8AC3E}">
        <p14:creationId xmlns:p14="http://schemas.microsoft.com/office/powerpoint/2010/main" val="1171950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default, application runs</a:t>
            </a:r>
            <a:r>
              <a:rPr lang="en-US" baseline="0" dirty="0" smtClean="0"/>
              <a:t> in user mode and CPU switches between user mode and kernel mode. </a:t>
            </a: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12</a:t>
            </a:fld>
            <a:endParaRPr lang="en-US"/>
          </a:p>
        </p:txBody>
      </p:sp>
    </p:spTree>
    <p:extLst>
      <p:ext uri="{BB962C8B-B14F-4D97-AF65-F5344CB8AC3E}">
        <p14:creationId xmlns:p14="http://schemas.microsoft.com/office/powerpoint/2010/main" val="20308313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Interrupt:</a:t>
            </a:r>
            <a:r>
              <a:rPr lang="en-US" dirty="0" smtClean="0"/>
              <a:t> a signal that temporarily suspends the current task and directs the processor to handle a specific event, whether triggered by hardware or software, allowing for efficient multitasking and I/O operations</a:t>
            </a:r>
          </a:p>
          <a:p>
            <a:endParaRPr lang="en-US" dirty="0" smtClean="0"/>
          </a:p>
          <a:p>
            <a:r>
              <a:rPr lang="en-US" b="1" dirty="0" smtClean="0"/>
              <a:t>Trap: </a:t>
            </a:r>
          </a:p>
          <a:p>
            <a:endParaRPr lang="en-US" b="0" dirty="0" smtClean="0"/>
          </a:p>
          <a:p>
            <a:r>
              <a:rPr lang="en-US" b="1" dirty="0" smtClean="0"/>
              <a:t>Signal:</a:t>
            </a:r>
            <a:r>
              <a:rPr lang="en-US" b="0" dirty="0" smtClean="0"/>
              <a:t> </a:t>
            </a:r>
            <a:endParaRPr lang="en-US" b="0" dirty="0"/>
          </a:p>
        </p:txBody>
      </p:sp>
      <p:sp>
        <p:nvSpPr>
          <p:cNvPr id="4" name="Slide Number Placeholder 3"/>
          <p:cNvSpPr>
            <a:spLocks noGrp="1"/>
          </p:cNvSpPr>
          <p:nvPr>
            <p:ph type="sldNum" sz="quarter" idx="10"/>
          </p:nvPr>
        </p:nvSpPr>
        <p:spPr/>
        <p:txBody>
          <a:bodyPr/>
          <a:lstStyle/>
          <a:p>
            <a:fld id="{CAFDAA8A-C8F1-4100-90CD-E73DBEAE0404}" type="slidenum">
              <a:rPr lang="en-US" smtClean="0"/>
              <a:t>14</a:t>
            </a:fld>
            <a:endParaRPr lang="en-US"/>
          </a:p>
        </p:txBody>
      </p:sp>
    </p:spTree>
    <p:extLst>
      <p:ext uri="{BB962C8B-B14F-4D97-AF65-F5344CB8AC3E}">
        <p14:creationId xmlns:p14="http://schemas.microsoft.com/office/powerpoint/2010/main" val="3409945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15</a:t>
            </a:fld>
            <a:endParaRPr lang="en-US"/>
          </a:p>
        </p:txBody>
      </p:sp>
    </p:spTree>
    <p:extLst>
      <p:ext uri="{BB962C8B-B14F-4D97-AF65-F5344CB8AC3E}">
        <p14:creationId xmlns:p14="http://schemas.microsoft.com/office/powerpoint/2010/main" val="660173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16</a:t>
            </a:fld>
            <a:endParaRPr lang="en-US"/>
          </a:p>
        </p:txBody>
      </p:sp>
    </p:spTree>
    <p:extLst>
      <p:ext uri="{BB962C8B-B14F-4D97-AF65-F5344CB8AC3E}">
        <p14:creationId xmlns:p14="http://schemas.microsoft.com/office/powerpoint/2010/main" val="2464328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17</a:t>
            </a:fld>
            <a:endParaRPr lang="en-US"/>
          </a:p>
        </p:txBody>
      </p:sp>
    </p:spTree>
    <p:extLst>
      <p:ext uri="{BB962C8B-B14F-4D97-AF65-F5344CB8AC3E}">
        <p14:creationId xmlns:p14="http://schemas.microsoft.com/office/powerpoint/2010/main" val="3664925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18</a:t>
            </a:fld>
            <a:endParaRPr lang="en-US"/>
          </a:p>
        </p:txBody>
      </p:sp>
    </p:spTree>
    <p:extLst>
      <p:ext uri="{BB962C8B-B14F-4D97-AF65-F5344CB8AC3E}">
        <p14:creationId xmlns:p14="http://schemas.microsoft.com/office/powerpoint/2010/main" val="3365242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19</a:t>
            </a:fld>
            <a:endParaRPr lang="en-US"/>
          </a:p>
        </p:txBody>
      </p:sp>
    </p:spTree>
    <p:extLst>
      <p:ext uri="{BB962C8B-B14F-4D97-AF65-F5344CB8AC3E}">
        <p14:creationId xmlns:p14="http://schemas.microsoft.com/office/powerpoint/2010/main" val="1183548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wait() system call is used for reaping and cleaning zombies from system, and serves two purposes </a:t>
            </a:r>
            <a:br>
              <a:rPr lang="en-US" dirty="0" smtClean="0"/>
            </a:br>
            <a:r>
              <a:rPr lang="en-US" dirty="0" smtClean="0"/>
              <a:t>Notify parent that a child process finished running </a:t>
            </a:r>
            <a:br>
              <a:rPr lang="en-US" dirty="0" smtClean="0"/>
            </a:br>
            <a:r>
              <a:rPr lang="en-US" dirty="0" smtClean="0"/>
              <a:t>Tell the parent how a child process finished </a:t>
            </a:r>
            <a:br>
              <a:rPr lang="en-US" dirty="0" smtClean="0"/>
            </a:br>
            <a:r>
              <a:rPr lang="en-US" dirty="0" smtClean="0"/>
              <a:t>The parent process calls the wait() system call and gets blocked till any one of its child terminates</a:t>
            </a:r>
            <a:endParaRPr lang="en-US" dirty="0"/>
          </a:p>
        </p:txBody>
      </p:sp>
      <p:sp>
        <p:nvSpPr>
          <p:cNvPr id="4" name="Slide Number Placeholder 3"/>
          <p:cNvSpPr>
            <a:spLocks noGrp="1"/>
          </p:cNvSpPr>
          <p:nvPr>
            <p:ph type="sldNum" sz="quarter" idx="10"/>
          </p:nvPr>
        </p:nvSpPr>
        <p:spPr/>
        <p:txBody>
          <a:bodyPr/>
          <a:lstStyle/>
          <a:p>
            <a:fld id="{CAFDAA8A-C8F1-4100-90CD-E73DBEAE0404}" type="slidenum">
              <a:rPr lang="en-US" smtClean="0"/>
              <a:t>22</a:t>
            </a:fld>
            <a:endParaRPr lang="en-US"/>
          </a:p>
        </p:txBody>
      </p:sp>
    </p:spTree>
    <p:extLst>
      <p:ext uri="{BB962C8B-B14F-4D97-AF65-F5344CB8AC3E}">
        <p14:creationId xmlns:p14="http://schemas.microsoft.com/office/powerpoint/2010/main" val="981889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7FAACEC-9C7E-4805-943E-06D253507E9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377393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FAACEC-9C7E-4805-943E-06D253507E9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1360356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FAACEC-9C7E-4805-943E-06D253507E9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3784896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FAACEC-9C7E-4805-943E-06D253507E9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648258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7FAACEC-9C7E-4805-943E-06D253507E94}" type="datetimeFigureOut">
              <a:rPr lang="en-US" smtClean="0"/>
              <a:t>4/8/2025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106176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7FAACEC-9C7E-4805-943E-06D253507E9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2329348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7FAACEC-9C7E-4805-943E-06D253507E94}" type="datetimeFigureOut">
              <a:rPr lang="en-US" smtClean="0"/>
              <a:t>4/8/2025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24109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7FAACEC-9C7E-4805-943E-06D253507E94}" type="datetimeFigureOut">
              <a:rPr lang="en-US" smtClean="0"/>
              <a:t>4/8/2025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1293451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FAACEC-9C7E-4805-943E-06D253507E94}" type="datetimeFigureOut">
              <a:rPr lang="en-US" smtClean="0"/>
              <a:t>4/8/2025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2461101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7FAACEC-9C7E-4805-943E-06D253507E9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547519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7FAACEC-9C7E-4805-943E-06D253507E94}" type="datetimeFigureOut">
              <a:rPr lang="en-US" smtClean="0"/>
              <a:t>4/8/2025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EE7554-DDDE-4B6A-AE9C-845BE2322CDD}" type="slidenum">
              <a:rPr lang="en-US" smtClean="0"/>
              <a:t>‹#›</a:t>
            </a:fld>
            <a:endParaRPr lang="en-US"/>
          </a:p>
        </p:txBody>
      </p:sp>
    </p:spTree>
    <p:extLst>
      <p:ext uri="{BB962C8B-B14F-4D97-AF65-F5344CB8AC3E}">
        <p14:creationId xmlns:p14="http://schemas.microsoft.com/office/powerpoint/2010/main" val="760025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FAACEC-9C7E-4805-943E-06D253507E94}" type="datetimeFigureOut">
              <a:rPr lang="en-US" smtClean="0"/>
              <a:t>4/8/2025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EE7554-DDDE-4B6A-AE9C-845BE2322CDD}" type="slidenum">
              <a:rPr lang="en-US" smtClean="0"/>
              <a:t>‹#›</a:t>
            </a:fld>
            <a:endParaRPr lang="en-US"/>
          </a:p>
        </p:txBody>
      </p:sp>
    </p:spTree>
    <p:extLst>
      <p:ext uri="{BB962C8B-B14F-4D97-AF65-F5344CB8AC3E}">
        <p14:creationId xmlns:p14="http://schemas.microsoft.com/office/powerpoint/2010/main" val="23920168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ubuntu.com/tutorials/install-ubuntu-desktop#1-overview"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toptechskills.com/linux-tutorials-courses/how-to-install-ubuntu-1804-bionic-virtualbox/" TargetMode="External"/><Relationship Id="rId4" Type="http://schemas.openxmlformats.org/officeDocument/2006/relationships/hyperlink" Target="https://ubuntu.com/tutorials/install-ubuntu-on-wsl2-on-windows-10#1-overview"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Linux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L</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ecture-1</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3" name="Picture 2">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4" name="TextBox 3">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1129254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8779" y="452526"/>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Multiprogramming vs Multitasking</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 Placeholder 3"/>
          <p:cNvSpPr>
            <a:spLocks noGrp="1"/>
          </p:cNvSpPr>
          <p:nvPr>
            <p:ph type="body" idx="1"/>
          </p:nvPr>
        </p:nvSpPr>
        <p:spPr>
          <a:xfrm>
            <a:off x="1014413" y="1327790"/>
            <a:ext cx="5157787" cy="823912"/>
          </a:xfrm>
        </p:spPr>
        <p:txBody>
          <a:bodyPr/>
          <a:lstStyle/>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Multiprogramming</a:t>
            </a:r>
          </a:p>
        </p:txBody>
      </p:sp>
      <p:sp>
        <p:nvSpPr>
          <p:cNvPr id="6" name="Content Placeholder 5"/>
          <p:cNvSpPr>
            <a:spLocks noGrp="1"/>
          </p:cNvSpPr>
          <p:nvPr>
            <p:ph sz="half" idx="2"/>
          </p:nvPr>
        </p:nvSpPr>
        <p:spPr/>
        <p:txBody>
          <a:bodyPr>
            <a:normAutofit fontScale="92500" lnSpcReduction="10000"/>
          </a:bodyPr>
          <a:lstStyle/>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Single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user cannot keep CPU and I/O devices busy at all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time</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Multiprogramming organizes jobs so CPU always has one to execute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One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job selected and run via job scheduling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When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it has to wait (for I/O for example), OS switches to another job</a:t>
            </a:r>
          </a:p>
        </p:txBody>
      </p:sp>
      <p:sp>
        <p:nvSpPr>
          <p:cNvPr id="7" name="Text Placeholder 6"/>
          <p:cNvSpPr>
            <a:spLocks noGrp="1"/>
          </p:cNvSpPr>
          <p:nvPr>
            <p:ph type="body" sz="quarter" idx="3"/>
          </p:nvPr>
        </p:nvSpPr>
        <p:spPr>
          <a:xfrm>
            <a:off x="6431507" y="1327789"/>
            <a:ext cx="5183188" cy="823912"/>
          </a:xfrm>
        </p:spPr>
        <p:txBody>
          <a:bodyPr/>
          <a:lstStyle/>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Multitasking</a:t>
            </a:r>
          </a:p>
        </p:txBody>
      </p:sp>
      <p:sp>
        <p:nvSpPr>
          <p:cNvPr id="8" name="Content Placeholder 7"/>
          <p:cNvSpPr>
            <a:spLocks noGrp="1"/>
          </p:cNvSpPr>
          <p:nvPr>
            <p:ph sz="quarter" idx="4"/>
          </p:nvPr>
        </p:nvSpPr>
        <p:spPr/>
        <p:txBody>
          <a:bodyPr>
            <a:normAutofit fontScale="85000" lnSpcReduction="20000"/>
          </a:bodyPr>
          <a:lstStyle/>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CPU switches jobs so frequently that users can interact with each job while it is running, creating interactive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computing</a:t>
            </a:r>
          </a:p>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Each user has at least one process executing in memory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If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several processes are ready to run at the same time, then OS performs CPU scheduling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If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processes don’t fit in memory, swapping moves them in and out to run</a:t>
            </a:r>
          </a:p>
        </p:txBody>
      </p:sp>
      <p:pic>
        <p:nvPicPr>
          <p:cNvPr id="9" name="Picture 8">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10" name="TextBox 9">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6774018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7276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Protection</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1" name="Content Placeholder 10"/>
          <p:cNvSpPr>
            <a:spLocks noGrp="1"/>
          </p:cNvSpPr>
          <p:nvPr>
            <p:ph idx="1"/>
          </p:nvPr>
        </p:nvSpPr>
        <p:spPr>
          <a:xfrm>
            <a:off x="838200" y="1754208"/>
            <a:ext cx="10515600" cy="4351338"/>
          </a:xfrm>
        </p:spPr>
        <p:txBody>
          <a:bodyPr/>
          <a:lstStyle/>
          <a:p>
            <a:pPr marL="0" indent="0">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In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Multitasking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there are multiple processes using various resources of the computer. Sounds great, but like no free lunch, it has disadvantage as well, i.e. the issue of protection </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Keep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user programs from crashing the OS </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Keep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user programs from crashing each other </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Keep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parts of OS from crashing other parts </a:t>
            </a:r>
          </a:p>
          <a:p>
            <a:pPr marL="0" indent="0">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Protection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is implemented by keeping two modes</a:t>
            </a:r>
          </a:p>
        </p:txBody>
      </p:sp>
      <p:sp>
        <p:nvSpPr>
          <p:cNvPr id="4" name="TextBox 3">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Tree>
    <p:extLst>
      <p:ext uri="{BB962C8B-B14F-4D97-AF65-F5344CB8AC3E}">
        <p14:creationId xmlns:p14="http://schemas.microsoft.com/office/powerpoint/2010/main" val="12655156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531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Dual Mode Operation</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1" name="Content Placeholder 10"/>
          <p:cNvSpPr>
            <a:spLocks noGrp="1"/>
          </p:cNvSpPr>
          <p:nvPr>
            <p:ph idx="1"/>
          </p:nvPr>
        </p:nvSpPr>
        <p:spPr>
          <a:xfrm>
            <a:off x="838200" y="1199048"/>
            <a:ext cx="10515600" cy="3756457"/>
          </a:xfrm>
        </p:spPr>
        <p:txBody>
          <a:bodyPr>
            <a:normAutofit fontScale="92500" lnSpcReduction="20000"/>
          </a:bodyPr>
          <a:lstStyle/>
          <a:p>
            <a:pPr marL="0" indent="0" algn="just">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To protect the OS and all other programs and their data from any malfunctioning program, protection is needed for any shared resource. It is done by keeping two modes: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b="1" dirty="0" smtClean="0">
                <a:latin typeface="Arial Unicode MS" panose="020B0604020202020204" pitchFamily="34" charset="-128"/>
                <a:ea typeface="Arial Unicode MS" panose="020B0604020202020204" pitchFamily="34" charset="-128"/>
                <a:cs typeface="Arial Unicode MS" panose="020B0604020202020204" pitchFamily="34" charset="-128"/>
              </a:rPr>
              <a:t>User Mode:</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Execution done on behalf of a user program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b="1" dirty="0" smtClean="0">
                <a:latin typeface="Arial Unicode MS" panose="020B0604020202020204" pitchFamily="34" charset="-128"/>
                <a:ea typeface="Arial Unicode MS" panose="020B0604020202020204" pitchFamily="34" charset="-128"/>
                <a:cs typeface="Arial Unicode MS" panose="020B0604020202020204" pitchFamily="34" charset="-128"/>
              </a:rPr>
              <a:t>Monitor/Kernel/System/Supervisor Mode:</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Execution done on behalf of OS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Mode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bit added to computer h/w to indicate the current mode: Kernel(0), User (1</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t>
            </a:r>
          </a:p>
          <a:p>
            <a:pPr marL="0" indent="0" algn="just">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When an interrupt or fault occurs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hardware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switches to monitor mode. Privileged instructions can only be executed in monitor mode. </a:t>
            </a:r>
          </a:p>
        </p:txBody>
      </p:sp>
      <p:pic>
        <p:nvPicPr>
          <p:cNvPr id="3" name="Picture 2"/>
          <p:cNvPicPr>
            <a:picLocks noChangeAspect="1"/>
          </p:cNvPicPr>
          <p:nvPr/>
        </p:nvPicPr>
        <p:blipFill>
          <a:blip r:embed="rId3"/>
          <a:stretch>
            <a:fillRect/>
          </a:stretch>
        </p:blipFill>
        <p:spPr>
          <a:xfrm>
            <a:off x="3540132" y="4483298"/>
            <a:ext cx="5324800" cy="2066925"/>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4"/>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41026578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732" y="35044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Transition from User to Kernel Mode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1" name="Content Placeholder 10"/>
          <p:cNvSpPr>
            <a:spLocks noGrp="1"/>
          </p:cNvSpPr>
          <p:nvPr>
            <p:ph idx="1"/>
          </p:nvPr>
        </p:nvSpPr>
        <p:spPr>
          <a:xfrm>
            <a:off x="838200" y="1419225"/>
            <a:ext cx="10515600" cy="4547466"/>
          </a:xfrm>
        </p:spPr>
        <p:txBody>
          <a:bodyPr>
            <a:normAutofit/>
          </a:bodyPr>
          <a:lstStyle/>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user process must not be given an open access to kernel code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Any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user/application request that involves access to any system resource must be handled by the kernel code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The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mechanism used by an application program to request a service from Operating System is via a system call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400" b="1" dirty="0">
                <a:latin typeface="Arial Unicode MS" panose="020B0604020202020204" pitchFamily="34" charset="-128"/>
                <a:ea typeface="Arial Unicode MS" panose="020B0604020202020204" pitchFamily="34" charset="-128"/>
                <a:cs typeface="Arial Unicode MS" panose="020B0604020202020204" pitchFamily="34" charset="-128"/>
              </a:rPr>
              <a:t>System call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is usually a request to the OS kernel to do a h/w, system specific or privileged operation.</a:t>
            </a:r>
          </a:p>
        </p:txBody>
      </p:sp>
      <p:pic>
        <p:nvPicPr>
          <p:cNvPr id="4" name="Picture 3"/>
          <p:cNvPicPr>
            <a:picLocks noChangeAspect="1"/>
          </p:cNvPicPr>
          <p:nvPr/>
        </p:nvPicPr>
        <p:blipFill>
          <a:blip r:embed="rId2"/>
          <a:stretch>
            <a:fillRect/>
          </a:stretch>
        </p:blipFill>
        <p:spPr>
          <a:xfrm>
            <a:off x="2715754" y="4196190"/>
            <a:ext cx="6973555" cy="2062267"/>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674547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732" y="221234"/>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Types of Entry Points to Kernel</a:t>
            </a:r>
          </a:p>
        </p:txBody>
      </p:sp>
      <p:sp>
        <p:nvSpPr>
          <p:cNvPr id="11" name="Content Placeholder 10"/>
          <p:cNvSpPr>
            <a:spLocks noGrp="1"/>
          </p:cNvSpPr>
          <p:nvPr>
            <p:ph idx="1"/>
          </p:nvPr>
        </p:nvSpPr>
        <p:spPr>
          <a:xfrm>
            <a:off x="769961" y="1402392"/>
            <a:ext cx="10515600" cy="5147831"/>
          </a:xfrm>
        </p:spPr>
        <p:txBody>
          <a:bodyPr>
            <a:normAutofit fontScale="92500" lnSpcReduction="10000"/>
          </a:bodyPr>
          <a:lstStyle/>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When a program makes a System Call. </a:t>
            </a:r>
          </a:p>
          <a:p>
            <a:pPr algn="just"/>
            <a:r>
              <a:rPr lang="en-US" b="1" dirty="0" smtClean="0">
                <a:solidFill>
                  <a:srgbClr val="FF0000"/>
                </a:solidFill>
                <a:latin typeface="Arial Unicode MS" panose="020B0604020202020204" pitchFamily="34" charset="-128"/>
                <a:ea typeface="Arial Unicode MS" panose="020B0604020202020204" pitchFamily="34" charset="-128"/>
                <a:cs typeface="Arial Unicode MS" panose="020B0604020202020204" pitchFamily="34" charset="-128"/>
              </a:rPr>
              <a:t>Interrupt:</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event generated by an I/O device to get the attention of CPU and control goes to the OS</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When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an I/O device has generated an Interrupt; e.g. a disk controller has generated an interrupt to CPU that my reading is complete the data is now sitting in my buffer, You can go and get it.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b="1" dirty="0" smtClean="0">
                <a:solidFill>
                  <a:srgbClr val="FF0000"/>
                </a:solidFill>
                <a:latin typeface="Arial Unicode MS" panose="020B0604020202020204" pitchFamily="34" charset="-128"/>
                <a:ea typeface="Arial Unicode MS" panose="020B0604020202020204" pitchFamily="34" charset="-128"/>
                <a:cs typeface="Arial Unicode MS" panose="020B0604020202020204" pitchFamily="34" charset="-128"/>
              </a:rPr>
              <a:t>Trap: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event generated by CPU and control goes to the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OS. When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 trap occurs; e.g. If a program has made a division by zero, a trap will be generated which will execute a different piece of code in kernel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b="1" dirty="0" smtClean="0">
                <a:solidFill>
                  <a:srgbClr val="FF0000"/>
                </a:solidFill>
                <a:latin typeface="Arial Unicode MS" panose="020B0604020202020204" pitchFamily="34" charset="-128"/>
                <a:ea typeface="Arial Unicode MS" panose="020B0604020202020204" pitchFamily="34" charset="-128"/>
                <a:cs typeface="Arial Unicode MS" panose="020B0604020202020204" pitchFamily="34" charset="-128"/>
              </a:rPr>
              <a:t>Signal:</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 notification given to a process by the OS because the process did something, the user did something, one process wants to tell another process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something.</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When a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signal comes to a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process some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piece of kernel code will be executed</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6180950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887" y="199811"/>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System Call</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1" name="Content Placeholder 10"/>
          <p:cNvSpPr>
            <a:spLocks noGrp="1"/>
          </p:cNvSpPr>
          <p:nvPr>
            <p:ph sz="half" idx="1"/>
          </p:nvPr>
        </p:nvSpPr>
        <p:spPr>
          <a:xfrm>
            <a:off x="889887" y="1300734"/>
            <a:ext cx="5181600" cy="5113714"/>
          </a:xfrm>
        </p:spPr>
        <p:txBody>
          <a:bodyPr>
            <a:noAutofit/>
          </a:bodyPr>
          <a:lstStyle/>
          <a:p>
            <a:pPr marL="0" indent="0" algn="just">
              <a:buNone/>
            </a:pP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A system call is the controlled entry point into the kernel code, allowing a process to request the kernel to perform a privileged operation. Before going into the details of how a system call works, following points need to be understood: </a:t>
            </a:r>
          </a:p>
          <a:p>
            <a:pPr algn="just"/>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system call changes the processor state from user mode to kernel mode, so that the CPU can access protected kernel memory </a:t>
            </a:r>
          </a:p>
          <a:p>
            <a:pPr algn="just"/>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The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set of system calls is fixed. Each system call is identified by a unique number </a:t>
            </a:r>
          </a:p>
          <a:p>
            <a:pPr algn="just"/>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Each </a:t>
            </a:r>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system call may have a set of arguments that specify information to be transferred from user space to kernel space and vice </a:t>
            </a:r>
            <a:r>
              <a:rPr lang="en-US" sz="1800" dirty="0" smtClean="0">
                <a:latin typeface="Arial Unicode MS" panose="020B0604020202020204" pitchFamily="34" charset="-128"/>
                <a:ea typeface="Arial Unicode MS" panose="020B0604020202020204" pitchFamily="34" charset="-128"/>
                <a:cs typeface="Arial Unicode MS" panose="020B0604020202020204" pitchFamily="34" charset="-128"/>
              </a:rPr>
              <a:t>versa</a:t>
            </a:r>
          </a:p>
          <a:p>
            <a:pPr algn="just"/>
            <a:r>
              <a:rPr lang="en-US" sz="1800" dirty="0">
                <a:latin typeface="Arial Unicode MS" panose="020B0604020202020204" pitchFamily="34" charset="-128"/>
                <a:ea typeface="Arial Unicode MS" panose="020B0604020202020204" pitchFamily="34" charset="-128"/>
                <a:cs typeface="Arial Unicode MS" panose="020B0604020202020204" pitchFamily="34" charset="-128"/>
              </a:rPr>
              <a:t>All OS’s offer their own System Calls</a:t>
            </a:r>
          </a:p>
        </p:txBody>
      </p:sp>
      <p:pic>
        <p:nvPicPr>
          <p:cNvPr id="4" name="Content Placeholder 3"/>
          <p:cNvPicPr>
            <a:picLocks noGrp="1" noChangeAspect="1"/>
          </p:cNvPicPr>
          <p:nvPr>
            <p:ph sz="half" idx="2"/>
          </p:nvPr>
        </p:nvPicPr>
        <p:blipFill>
          <a:blip r:embed="rId3"/>
          <a:stretch>
            <a:fillRect/>
          </a:stretch>
        </p:blipFill>
        <p:spPr>
          <a:xfrm>
            <a:off x="6275574" y="1300735"/>
            <a:ext cx="5628520" cy="4513212"/>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4"/>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6792580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212" y="136244"/>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Users, Programs and Processes</a:t>
            </a:r>
          </a:p>
        </p:txBody>
      </p:sp>
      <p:sp>
        <p:nvSpPr>
          <p:cNvPr id="5" name="Content Placeholder 4"/>
          <p:cNvSpPr>
            <a:spLocks noGrp="1"/>
          </p:cNvSpPr>
          <p:nvPr>
            <p:ph idx="1"/>
          </p:nvPr>
        </p:nvSpPr>
        <p:spPr>
          <a:xfrm>
            <a:off x="879303" y="1202500"/>
            <a:ext cx="10515600" cy="4639830"/>
          </a:xfrm>
        </p:spPr>
        <p:txBody>
          <a:bodyPr>
            <a:noAutofit/>
          </a:bodyPr>
          <a:lstStyle/>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Users have accounts on the system. Users write programs, then execute programs. Different users may execute same program. One user may execute many instances of the same program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 Program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by itself is not a Process: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Program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is a passive entity like the contents of a file stored on a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disk. Process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is an active entity, in which the Program Counter specifies the next instruction to be executed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 Process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is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 program in execution </a:t>
            </a:r>
          </a:p>
          <a:p>
            <a:pPr marL="0" indent="0" algn="just">
              <a:buNone/>
            </a:pP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An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instance of a program running on a computer </a:t>
            </a:r>
          </a:p>
          <a:p>
            <a:pPr marL="0" indent="0" algn="just">
              <a:buNone/>
            </a:pP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An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entity that can be assigned to and executed on a processor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The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UNIX system creates a process every time you run an external command, and the process is removed from the system when the command finishes its execution </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3360341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0266" y="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CPU Bound and I/O Bound Processes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Content Placeholder 4"/>
          <p:cNvSpPr>
            <a:spLocks noGrp="1"/>
          </p:cNvSpPr>
          <p:nvPr>
            <p:ph idx="1"/>
          </p:nvPr>
        </p:nvSpPr>
        <p:spPr>
          <a:xfrm>
            <a:off x="838200" y="1186656"/>
            <a:ext cx="10515600" cy="4639830"/>
          </a:xfrm>
        </p:spPr>
        <p:txBody>
          <a:bodyPr>
            <a:normAutofit lnSpcReduction="10000"/>
          </a:bodyPr>
          <a:lstStyle/>
          <a:p>
            <a:pPr algn="just"/>
            <a:r>
              <a:rPr lang="en-US" b="1" dirty="0">
                <a:latin typeface="Arial Unicode MS" panose="020B0604020202020204" pitchFamily="34" charset="-128"/>
                <a:ea typeface="Arial Unicode MS" panose="020B0604020202020204" pitchFamily="34" charset="-128"/>
                <a:cs typeface="Arial Unicode MS" panose="020B0604020202020204" pitchFamily="34" charset="-128"/>
              </a:rPr>
              <a:t>I/O-bound</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process – spends more time doing I/O than computations; Many short CPU bursts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Examples</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Word processing, text editors. Billing system of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WAPDA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which involves lot of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printing.</a:t>
            </a:r>
          </a:p>
          <a:p>
            <a:pPr algn="just"/>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b="1" dirty="0">
                <a:latin typeface="Arial Unicode MS" panose="020B0604020202020204" pitchFamily="34" charset="-128"/>
                <a:ea typeface="Arial Unicode MS" panose="020B0604020202020204" pitchFamily="34" charset="-128"/>
                <a:cs typeface="Arial Unicode MS" panose="020B0604020202020204" pitchFamily="34" charset="-128"/>
              </a:rPr>
              <a:t>CPU-bound</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process – spends more time doing computations; Few very long CPU bursts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Examples</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Simulation of NW traffic involving lot of mathematical calculation, scientific applications involving matrix multiplication, DSP applications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buNone/>
            </a:pP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3" name="Picture 2"/>
          <p:cNvPicPr>
            <a:picLocks noChangeAspect="1"/>
          </p:cNvPicPr>
          <p:nvPr/>
        </p:nvPicPr>
        <p:blipFill>
          <a:blip r:embed="rId3"/>
          <a:stretch>
            <a:fillRect/>
          </a:stretch>
        </p:blipFill>
        <p:spPr>
          <a:xfrm>
            <a:off x="1371600" y="2903100"/>
            <a:ext cx="9448800" cy="838200"/>
          </a:xfrm>
          <a:prstGeom prst="rect">
            <a:avLst/>
          </a:prstGeom>
        </p:spPr>
      </p:pic>
      <p:pic>
        <p:nvPicPr>
          <p:cNvPr id="6" name="Picture 5"/>
          <p:cNvPicPr>
            <a:picLocks noChangeAspect="1"/>
          </p:cNvPicPr>
          <p:nvPr/>
        </p:nvPicPr>
        <p:blipFill>
          <a:blip r:embed="rId4"/>
          <a:stretch>
            <a:fillRect/>
          </a:stretch>
        </p:blipFill>
        <p:spPr>
          <a:xfrm>
            <a:off x="1457325" y="5816798"/>
            <a:ext cx="9277350" cy="733425"/>
          </a:xfrm>
          <a:prstGeom prst="rect">
            <a:avLst/>
          </a:prstGeom>
        </p:spPr>
      </p:pic>
      <p:pic>
        <p:nvPicPr>
          <p:cNvPr id="7" name="Picture 6">
            <a:extLst>
              <a:ext uri="{FF2B5EF4-FFF2-40B4-BE49-F238E27FC236}">
                <a16:creationId xmlns:a16="http://schemas.microsoft.com/office/drawing/2014/main" id="{74B69264-9C5D-ADEF-98CB-1AF7FA690EE4}"/>
              </a:ext>
            </a:extLst>
          </p:cNvPr>
          <p:cNvPicPr>
            <a:picLocks noChangeAspect="1"/>
          </p:cNvPicPr>
          <p:nvPr/>
        </p:nvPicPr>
        <p:blipFill>
          <a:blip r:embed="rId5"/>
          <a:stretch>
            <a:fillRect/>
          </a:stretch>
        </p:blipFill>
        <p:spPr>
          <a:xfrm>
            <a:off x="10951141" y="391919"/>
            <a:ext cx="1018381" cy="540457"/>
          </a:xfrm>
          <a:prstGeom prst="rect">
            <a:avLst/>
          </a:prstGeom>
        </p:spPr>
      </p:pic>
      <p:sp>
        <p:nvSpPr>
          <p:cNvPr id="8" name="TextBox 7">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2740657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303" y="350440"/>
            <a:ext cx="10515600" cy="1325563"/>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5-State Process Model</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Content Placeholder 4"/>
          <p:cNvSpPr>
            <a:spLocks noGrp="1"/>
          </p:cNvSpPr>
          <p:nvPr>
            <p:ph idx="1"/>
          </p:nvPr>
        </p:nvSpPr>
        <p:spPr>
          <a:xfrm>
            <a:off x="838200" y="1678663"/>
            <a:ext cx="10515600" cy="4639830"/>
          </a:xfrm>
        </p:spPr>
        <p:txBody>
          <a:bodyPr>
            <a:normAutofit fontScale="85000" lnSpcReduction="20000"/>
          </a:bodyPr>
          <a:lstStyle/>
          <a:p>
            <a:pPr marL="0" indent="0" algn="just">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Broadly speaking the life of a process consist of CPU burst and I/O burst but in reality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process may be waiting for an event to occur; e.g. a process has created a child process and is waiting for it to return the result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process may be waiting for a resource which is not available at this time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Process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has gone to sleep for some time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So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generally speaking a Process may be in one of the following five states: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new</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The process is being created (Disk to Memory)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ready</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The process is in main memory waiting to be assigned to a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processor</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running</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Instructions are being executed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waiting</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The process is waiting for some event to occur (I/O completion or reception of a signal) </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terminated</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The process has finished execution </a:t>
            </a:r>
          </a:p>
          <a:p>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4159974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7431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5-State Process Model</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sz="half" idx="1"/>
          </p:nvPr>
        </p:nvSpPr>
        <p:spPr>
          <a:xfrm>
            <a:off x="717978" y="1493116"/>
            <a:ext cx="5181600" cy="4351338"/>
          </a:xfrm>
        </p:spPr>
        <p:txBody>
          <a:bodyPr>
            <a:normAutofit fontScale="92500" lnSpcReduction="20000"/>
          </a:bodyPr>
          <a:lstStyle/>
          <a:p>
            <a:pPr marL="0" indent="0" algn="just">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As a process executes, it changes state: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new: The process is being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created</a:t>
            </a: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ready: The process is waiting to run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running: Instructions are being executed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waiting: Process waiting for some event to occur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terminated: The process has finished execution</a:t>
            </a:r>
          </a:p>
        </p:txBody>
      </p:sp>
      <p:pic>
        <p:nvPicPr>
          <p:cNvPr id="6" name="Content Placeholder 5"/>
          <p:cNvPicPr>
            <a:picLocks noGrp="1" noChangeAspect="1"/>
          </p:cNvPicPr>
          <p:nvPr>
            <p:ph sz="half" idx="2"/>
          </p:nvPr>
        </p:nvPicPr>
        <p:blipFill>
          <a:blip r:embed="rId3"/>
          <a:stretch>
            <a:fillRect/>
          </a:stretch>
        </p:blipFill>
        <p:spPr>
          <a:xfrm>
            <a:off x="6019800" y="1493116"/>
            <a:ext cx="5791498" cy="2286117"/>
          </a:xfrm>
          <a:prstGeom prst="rect">
            <a:avLst/>
          </a:prstGeom>
        </p:spPr>
      </p:pic>
      <p:pic>
        <p:nvPicPr>
          <p:cNvPr id="7" name="Picture 6"/>
          <p:cNvPicPr>
            <a:picLocks noChangeAspect="1"/>
          </p:cNvPicPr>
          <p:nvPr/>
        </p:nvPicPr>
        <p:blipFill>
          <a:blip r:embed="rId4"/>
          <a:stretch>
            <a:fillRect/>
          </a:stretch>
        </p:blipFill>
        <p:spPr>
          <a:xfrm>
            <a:off x="6129093" y="3779233"/>
            <a:ext cx="5551055" cy="2580143"/>
          </a:xfrm>
          <a:prstGeom prst="rect">
            <a:avLst/>
          </a:prstGeom>
        </p:spPr>
      </p:pic>
      <p:pic>
        <p:nvPicPr>
          <p:cNvPr id="8" name="Picture 7">
            <a:extLst>
              <a:ext uri="{FF2B5EF4-FFF2-40B4-BE49-F238E27FC236}">
                <a16:creationId xmlns:a16="http://schemas.microsoft.com/office/drawing/2014/main" id="{74B69264-9C5D-ADEF-98CB-1AF7FA690EE4}"/>
              </a:ext>
            </a:extLst>
          </p:cNvPr>
          <p:cNvPicPr>
            <a:picLocks noChangeAspect="1"/>
          </p:cNvPicPr>
          <p:nvPr/>
        </p:nvPicPr>
        <p:blipFill>
          <a:blip r:embed="rId5"/>
          <a:stretch>
            <a:fillRect/>
          </a:stretch>
        </p:blipFill>
        <p:spPr>
          <a:xfrm>
            <a:off x="10885713" y="472765"/>
            <a:ext cx="1018381" cy="540457"/>
          </a:xfrm>
          <a:prstGeom prst="rect">
            <a:avLst/>
          </a:prstGeom>
        </p:spPr>
      </p:pic>
      <p:sp>
        <p:nvSpPr>
          <p:cNvPr id="9" name="TextBox 8">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6295158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2540" y="80211"/>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Topics</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1196586" y="1220816"/>
            <a:ext cx="10515600" cy="4351338"/>
          </a:xfrm>
        </p:spPr>
        <p:txBody>
          <a:bodyPr>
            <a:noAutofit/>
          </a:bodyPr>
          <a:lstStyle/>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What is an OS?</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Computer System Organization</a:t>
            </a:r>
          </a:p>
          <a:p>
            <a:r>
              <a:rPr lang="en-US" sz="2100" dirty="0">
                <a:latin typeface="Arial Unicode MS" panose="020B0604020202020204" pitchFamily="34" charset="-128"/>
                <a:ea typeface="Arial Unicode MS" panose="020B0604020202020204" pitchFamily="34" charset="-128"/>
                <a:cs typeface="Arial Unicode MS" panose="020B0604020202020204" pitchFamily="34" charset="-128"/>
              </a:rPr>
              <a:t>Multiprogramming vs </a:t>
            </a:r>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Multitasking</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User Mode &amp; Kernel Mode</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System Call, Interrupt, Trap &amp; Signal</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Processes</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Threads</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Scheduling Algorithms</a:t>
            </a:r>
          </a:p>
          <a:p>
            <a:r>
              <a:rPr lang="en-US" sz="2100" dirty="0" smtClean="0">
                <a:latin typeface="Arial Unicode MS" panose="020B0604020202020204" pitchFamily="34" charset="-128"/>
                <a:ea typeface="Arial Unicode MS" panose="020B0604020202020204" pitchFamily="34" charset="-128"/>
                <a:cs typeface="Arial Unicode MS" panose="020B0604020202020204" pitchFamily="34" charset="-128"/>
              </a:rPr>
              <a:t>Linux History</a:t>
            </a:r>
            <a:endParaRPr lang="en-US" sz="2100" dirty="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100" dirty="0">
                <a:latin typeface="Arial Unicode MS" panose="020B0604020202020204" pitchFamily="34" charset="-128"/>
                <a:ea typeface="Arial Unicode MS" panose="020B0604020202020204" pitchFamily="34" charset="-128"/>
                <a:cs typeface="Arial Unicode MS" panose="020B0604020202020204" pitchFamily="34" charset="-128"/>
              </a:rPr>
              <a:t>Pros &amp; Cons</a:t>
            </a:r>
          </a:p>
          <a:p>
            <a:r>
              <a:rPr lang="en-US" sz="2100" dirty="0">
                <a:latin typeface="Arial Unicode MS" panose="020B0604020202020204" pitchFamily="34" charset="-128"/>
                <a:ea typeface="Arial Unicode MS" panose="020B0604020202020204" pitchFamily="34" charset="-128"/>
                <a:cs typeface="Arial Unicode MS" panose="020B0604020202020204" pitchFamily="34" charset="-128"/>
              </a:rPr>
              <a:t>Distributions</a:t>
            </a:r>
          </a:p>
          <a:p>
            <a:r>
              <a:rPr lang="en-US" sz="2100" dirty="0">
                <a:latin typeface="Arial Unicode MS" panose="020B0604020202020204" pitchFamily="34" charset="-128"/>
                <a:ea typeface="Arial Unicode MS" panose="020B0604020202020204" pitchFamily="34" charset="-128"/>
                <a:cs typeface="Arial Unicode MS" panose="020B0604020202020204" pitchFamily="34" charset="-128"/>
              </a:rPr>
              <a:t>Virtualization</a:t>
            </a:r>
          </a:p>
          <a:p>
            <a:endParaRPr lang="en-US" sz="21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6967668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9303" y="350440"/>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Process Scheduling Queues</a:t>
            </a:r>
          </a:p>
        </p:txBody>
      </p:sp>
      <p:sp>
        <p:nvSpPr>
          <p:cNvPr id="6" name="Content Placeholder 5"/>
          <p:cNvSpPr>
            <a:spLocks noGrp="1"/>
          </p:cNvSpPr>
          <p:nvPr>
            <p:ph idx="1"/>
          </p:nvPr>
        </p:nvSpPr>
        <p:spPr>
          <a:xfrm>
            <a:off x="619267" y="1521419"/>
            <a:ext cx="10953466" cy="4351338"/>
          </a:xfrm>
        </p:spPr>
        <p:txBody>
          <a:bodyPr>
            <a:normAutofit/>
          </a:bodyPr>
          <a:lstStyle/>
          <a:p>
            <a:pPr algn="just"/>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Job Queue </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When a process enters the system it is put into a job Queue. This queue consists of all processes in the system </a:t>
            </a:r>
            <a:endParaRPr lang="en-US" sz="26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Ready </a:t>
            </a:r>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Queue </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This queue consists of processes that are residing in main memory and are ready and waiting to execute. It is generally stored as a link list </a:t>
            </a:r>
          </a:p>
          <a:p>
            <a:pPr algn="just"/>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Device </a:t>
            </a:r>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Queues </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When the process is allocated the CPU, it executes for a while and eventually quits as it may need an I/O. The list of processes waiting for a particular I/O device is called a device queue. Each device has its own device queue </a:t>
            </a:r>
          </a:p>
          <a:p>
            <a:pPr algn="just"/>
            <a:r>
              <a:rPr lang="en-US" sz="26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process in its life time will be migrating from one Q to another Q </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7" name="TextBox 6">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6808265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13413" y="21396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Queuing Diagram</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2" name="Content Placeholder 1"/>
          <p:cNvPicPr>
            <a:picLocks noGrp="1" noChangeAspect="1"/>
          </p:cNvPicPr>
          <p:nvPr>
            <p:ph idx="1"/>
          </p:nvPr>
        </p:nvPicPr>
        <p:blipFill>
          <a:blip r:embed="rId2"/>
          <a:stretch>
            <a:fillRect/>
          </a:stretch>
        </p:blipFill>
        <p:spPr>
          <a:xfrm>
            <a:off x="1091821" y="1272025"/>
            <a:ext cx="9793892" cy="5126472"/>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686070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336451"/>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Orphan vs Zombie Process</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 Placeholder 3"/>
          <p:cNvSpPr>
            <a:spLocks noGrp="1"/>
          </p:cNvSpPr>
          <p:nvPr>
            <p:ph type="body" idx="1"/>
          </p:nvPr>
        </p:nvSpPr>
        <p:spPr>
          <a:xfrm>
            <a:off x="1064277" y="1218424"/>
            <a:ext cx="5157787" cy="823912"/>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Orphan Process</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Content Placeholder 4"/>
          <p:cNvSpPr>
            <a:spLocks noGrp="1"/>
          </p:cNvSpPr>
          <p:nvPr>
            <p:ph sz="half" idx="2"/>
          </p:nvPr>
        </p:nvSpPr>
        <p:spPr>
          <a:xfrm>
            <a:off x="839788" y="2263906"/>
            <a:ext cx="5157787" cy="3684588"/>
          </a:xfrm>
        </p:spPr>
        <p:txBody>
          <a:bodyPr>
            <a:normAutofit/>
          </a:bodyPr>
          <a:lstStyle/>
          <a:p>
            <a:pPr algn="just"/>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If a parent has terminated before reaping its child, and the child process is still running, then that child is called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orphan</a:t>
            </a:r>
          </a:p>
          <a:p>
            <a:pPr algn="just"/>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In </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UNIX all orphan processes are adopted by </a:t>
            </a:r>
            <a:r>
              <a:rPr lang="en-US" sz="2200" dirty="0" err="1">
                <a:latin typeface="Arial Unicode MS" panose="020B0604020202020204" pitchFamily="34" charset="-128"/>
                <a:ea typeface="Arial Unicode MS" panose="020B0604020202020204" pitchFamily="34" charset="-128"/>
                <a:cs typeface="Arial Unicode MS" panose="020B0604020202020204" pitchFamily="34" charset="-128"/>
              </a:rPr>
              <a:t>init</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 or systemd which do the reaping</a:t>
            </a:r>
          </a:p>
        </p:txBody>
      </p:sp>
      <p:sp>
        <p:nvSpPr>
          <p:cNvPr id="6" name="Text Placeholder 5"/>
          <p:cNvSpPr>
            <a:spLocks noGrp="1"/>
          </p:cNvSpPr>
          <p:nvPr>
            <p:ph type="body" sz="quarter" idx="3"/>
          </p:nvPr>
        </p:nvSpPr>
        <p:spPr>
          <a:xfrm>
            <a:off x="6396689" y="1202995"/>
            <a:ext cx="5183188" cy="823912"/>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Zombie Process</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7" name="Content Placeholder 6"/>
          <p:cNvSpPr>
            <a:spLocks noGrp="1"/>
          </p:cNvSpPr>
          <p:nvPr>
            <p:ph sz="quarter" idx="4"/>
          </p:nvPr>
        </p:nvSpPr>
        <p:spPr>
          <a:xfrm>
            <a:off x="6172199" y="2263906"/>
            <a:ext cx="5457541" cy="3905995"/>
          </a:xfrm>
        </p:spPr>
        <p:txBody>
          <a:bodyPr>
            <a:normAutofit fontScale="77500" lnSpcReduction="20000"/>
          </a:bodyPr>
          <a:lstStyle/>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Zombie Process is a process that has terminated but its parent has not collected its exit status and has not reaped it. So a parent must reap its children </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When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 process terminates but still is holding system resources like PCB and various tables maintained by OS. It is half-alive &amp; half-dead because it is holding resources like memory but it is never scheduled on the CPU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The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only way to remove them from the system is to kill their parent, at which time they become orphan and adopted by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inept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or systemd</a:t>
            </a:r>
          </a:p>
        </p:txBody>
      </p:sp>
      <p:pic>
        <p:nvPicPr>
          <p:cNvPr id="8" name="Picture 7">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9" name="TextBox 8">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80215746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732" y="36512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Threads</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79303" y="1606053"/>
            <a:ext cx="10515600" cy="4351338"/>
          </a:xfrm>
        </p:spPr>
        <p:txBody>
          <a:bodyPr>
            <a:normAutofit fontScale="92500" lnSpcReduction="10000"/>
          </a:bodyPr>
          <a:lstStyle/>
          <a:p>
            <a:pPr marL="0" indent="0" algn="just">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Every process has two characteristics: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b="1" dirty="0" smtClean="0">
                <a:latin typeface="Arial Unicode MS" panose="020B0604020202020204" pitchFamily="34" charset="-128"/>
                <a:ea typeface="Arial Unicode MS" panose="020B0604020202020204" pitchFamily="34" charset="-128"/>
                <a:cs typeface="Arial Unicode MS" panose="020B0604020202020204" pitchFamily="34" charset="-128"/>
              </a:rPr>
              <a:t>Resource ownership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process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includes a virtual address space to hold the process image </a:t>
            </a:r>
          </a:p>
          <a:p>
            <a:pPr algn="just"/>
            <a:r>
              <a:rPr lang="en-US" b="1" dirty="0" smtClean="0">
                <a:latin typeface="Arial Unicode MS" panose="020B0604020202020204" pitchFamily="34" charset="-128"/>
                <a:ea typeface="Arial Unicode MS" panose="020B0604020202020204" pitchFamily="34" charset="-128"/>
                <a:cs typeface="Arial Unicode MS" panose="020B0604020202020204" pitchFamily="34" charset="-128"/>
              </a:rPr>
              <a:t>Scheduling</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follows an execution path that may be interleaved with other processes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These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two characteristics are treated independently by the operating system. The unit of resource ownership is referred to as a process, while the unit of dispatching is referred to as a thread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lgn="just">
              <a:buNone/>
            </a:pP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thread is an execution context that is independently scheduled, but shares a single addresses space with other threads of the same process </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6974731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163" y="20935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Threads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 Placeholder 3"/>
          <p:cNvSpPr>
            <a:spLocks noGrp="1"/>
          </p:cNvSpPr>
          <p:nvPr>
            <p:ph type="body" idx="1"/>
          </p:nvPr>
        </p:nvSpPr>
        <p:spPr>
          <a:xfrm>
            <a:off x="628015" y="974416"/>
            <a:ext cx="5157787" cy="823912"/>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Single Threaded Process</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Content Placeholder 4"/>
          <p:cNvSpPr>
            <a:spLocks noGrp="1"/>
          </p:cNvSpPr>
          <p:nvPr>
            <p:ph sz="half" idx="2"/>
          </p:nvPr>
        </p:nvSpPr>
        <p:spPr>
          <a:xfrm>
            <a:off x="839788" y="2200275"/>
            <a:ext cx="5157787" cy="3684588"/>
          </a:xfrm>
        </p:spPr>
        <p:txBody>
          <a:bodyPr/>
          <a:lstStyle/>
          <a:p>
            <a:r>
              <a:rPr lang="en-US" dirty="0" smtClean="0"/>
              <a:t>  </a:t>
            </a:r>
            <a:endParaRPr lang="en-US" dirty="0"/>
          </a:p>
        </p:txBody>
      </p:sp>
      <p:sp>
        <p:nvSpPr>
          <p:cNvPr id="6" name="Text Placeholder 5"/>
          <p:cNvSpPr>
            <a:spLocks noGrp="1"/>
          </p:cNvSpPr>
          <p:nvPr>
            <p:ph type="body" sz="quarter" idx="3"/>
          </p:nvPr>
        </p:nvSpPr>
        <p:spPr>
          <a:xfrm>
            <a:off x="5997575" y="974416"/>
            <a:ext cx="5183188" cy="823912"/>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Multithreaded Process</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13" name="Picture 12"/>
          <p:cNvPicPr>
            <a:picLocks noChangeAspect="1"/>
          </p:cNvPicPr>
          <p:nvPr/>
        </p:nvPicPr>
        <p:blipFill>
          <a:blip r:embed="rId3"/>
          <a:stretch>
            <a:fillRect/>
          </a:stretch>
        </p:blipFill>
        <p:spPr>
          <a:xfrm>
            <a:off x="469644" y="1954501"/>
            <a:ext cx="5316158" cy="3782940"/>
          </a:xfrm>
          <a:prstGeom prst="rect">
            <a:avLst/>
          </a:prstGeom>
        </p:spPr>
      </p:pic>
      <p:pic>
        <p:nvPicPr>
          <p:cNvPr id="14" name="Picture 13"/>
          <p:cNvPicPr>
            <a:picLocks noChangeAspect="1"/>
          </p:cNvPicPr>
          <p:nvPr/>
        </p:nvPicPr>
        <p:blipFill>
          <a:blip r:embed="rId4"/>
          <a:stretch>
            <a:fillRect/>
          </a:stretch>
        </p:blipFill>
        <p:spPr>
          <a:xfrm>
            <a:off x="5894815" y="1871498"/>
            <a:ext cx="5847175" cy="3865943"/>
          </a:xfrm>
          <a:prstGeom prst="rect">
            <a:avLst/>
          </a:prstGeom>
        </p:spPr>
      </p:pic>
      <p:pic>
        <p:nvPicPr>
          <p:cNvPr id="8" name="Picture 7">
            <a:extLst>
              <a:ext uri="{FF2B5EF4-FFF2-40B4-BE49-F238E27FC236}">
                <a16:creationId xmlns:a16="http://schemas.microsoft.com/office/drawing/2014/main" id="{74B69264-9C5D-ADEF-98CB-1AF7FA690EE4}"/>
              </a:ext>
            </a:extLst>
          </p:cNvPr>
          <p:cNvPicPr>
            <a:picLocks noChangeAspect="1"/>
          </p:cNvPicPr>
          <p:nvPr/>
        </p:nvPicPr>
        <p:blipFill>
          <a:blip r:embed="rId5"/>
          <a:stretch>
            <a:fillRect/>
          </a:stretch>
        </p:blipFill>
        <p:spPr>
          <a:xfrm>
            <a:off x="10885713" y="472765"/>
            <a:ext cx="1018381" cy="540457"/>
          </a:xfrm>
          <a:prstGeom prst="rect">
            <a:avLst/>
          </a:prstGeom>
        </p:spPr>
      </p:pic>
      <p:sp>
        <p:nvSpPr>
          <p:cNvPr id="9" name="TextBox 8">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39648402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5574" y="187704"/>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Threads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9" name="Picture 8"/>
          <p:cNvPicPr>
            <a:picLocks noChangeAspect="1"/>
          </p:cNvPicPr>
          <p:nvPr/>
        </p:nvPicPr>
        <p:blipFill>
          <a:blip r:embed="rId3"/>
          <a:stretch>
            <a:fillRect/>
          </a:stretch>
        </p:blipFill>
        <p:spPr>
          <a:xfrm>
            <a:off x="1078173" y="1310184"/>
            <a:ext cx="9807540" cy="5127561"/>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4"/>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7875003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187704"/>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Threads vs Process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Text Placeholder 2"/>
          <p:cNvSpPr>
            <a:spLocks noGrp="1"/>
          </p:cNvSpPr>
          <p:nvPr>
            <p:ph type="body" idx="1"/>
          </p:nvPr>
        </p:nvSpPr>
        <p:spPr>
          <a:xfrm>
            <a:off x="1064277" y="1013222"/>
            <a:ext cx="5157787" cy="823912"/>
          </a:xfrm>
        </p:spPr>
        <p:txBody>
          <a:bodyPr>
            <a:normAutofit/>
          </a:bodyPr>
          <a:lstStyle/>
          <a:p>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Similarities</a:t>
            </a:r>
          </a:p>
        </p:txBody>
      </p:sp>
      <p:sp>
        <p:nvSpPr>
          <p:cNvPr id="4" name="Content Placeholder 3"/>
          <p:cNvSpPr>
            <a:spLocks noGrp="1"/>
          </p:cNvSpPr>
          <p:nvPr>
            <p:ph sz="half" idx="2"/>
          </p:nvPr>
        </p:nvSpPr>
        <p:spPr>
          <a:xfrm>
            <a:off x="839788" y="2068346"/>
            <a:ext cx="5157787" cy="3684588"/>
          </a:xfrm>
        </p:spPr>
        <p:txBody>
          <a:bodyPr>
            <a:normAutofit/>
          </a:bodyPr>
          <a:lstStyle/>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thread can also be in one of many states like new, ready, running, blocked, terminated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Like processes only one thread is in running state (single CPU)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Like processes a thread can create a child thread</a:t>
            </a:r>
          </a:p>
        </p:txBody>
      </p:sp>
      <p:sp>
        <p:nvSpPr>
          <p:cNvPr id="5" name="Text Placeholder 4"/>
          <p:cNvSpPr>
            <a:spLocks noGrp="1"/>
          </p:cNvSpPr>
          <p:nvPr>
            <p:ph type="body" sz="quarter" idx="3"/>
          </p:nvPr>
        </p:nvSpPr>
        <p:spPr>
          <a:xfrm>
            <a:off x="6446553" y="974416"/>
            <a:ext cx="5183188" cy="823912"/>
          </a:xfrm>
        </p:spPr>
        <p:txBody>
          <a:bodyPr>
            <a:normAutofit/>
          </a:bodyPr>
          <a:lstStyle/>
          <a:p>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Differences</a:t>
            </a:r>
          </a:p>
        </p:txBody>
      </p:sp>
      <p:sp>
        <p:nvSpPr>
          <p:cNvPr id="6" name="Content Placeholder 5"/>
          <p:cNvSpPr>
            <a:spLocks noGrp="1"/>
          </p:cNvSpPr>
          <p:nvPr>
            <p:ph sz="quarter" idx="4"/>
          </p:nvPr>
        </p:nvSpPr>
        <p:spPr>
          <a:xfrm>
            <a:off x="6211715" y="2068346"/>
            <a:ext cx="5183188" cy="3684588"/>
          </a:xfrm>
        </p:spPr>
        <p:txBody>
          <a:bodyPr>
            <a:normAutofit/>
          </a:bodyPr>
          <a:lstStyle/>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No “automatic” protection mechanism is in place for threads—they are meant to help each other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Every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process has its own address space, while all threads within a process operate within the same address space </a:t>
            </a:r>
          </a:p>
        </p:txBody>
      </p:sp>
      <p:pic>
        <p:nvPicPr>
          <p:cNvPr id="7" name="Picture 6">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8" name="TextBox 7">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421994360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916" y="50006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Scheduling Algorithms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7" name="Content Placeholder 6"/>
          <p:cNvSpPr>
            <a:spLocks noGrp="1"/>
          </p:cNvSpPr>
          <p:nvPr>
            <p:ph idx="1"/>
          </p:nvPr>
        </p:nvSpPr>
        <p:spPr/>
        <p:txBody>
          <a:bodyPr>
            <a:normAutofit/>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FCFS</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SJF</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Priority </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Round Robin </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Box 3">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Tree>
    <p:extLst>
      <p:ext uri="{BB962C8B-B14F-4D97-AF65-F5344CB8AC3E}">
        <p14:creationId xmlns:p14="http://schemas.microsoft.com/office/powerpoint/2010/main" val="10818090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0266" y="36512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Name some OSs</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7" name="Content Placeholder 6"/>
          <p:cNvSpPr>
            <a:spLocks noGrp="1"/>
          </p:cNvSpPr>
          <p:nvPr>
            <p:ph idx="1"/>
          </p:nvPr>
        </p:nvSpPr>
        <p:spPr>
          <a:xfrm>
            <a:off x="838200" y="1690688"/>
            <a:ext cx="10515600" cy="4351338"/>
          </a:xfrm>
        </p:spPr>
        <p:txBody>
          <a:bodyPr>
            <a:normAutofit lnSpcReduction="10000"/>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UNIX</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Linux</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Windows</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Sun Solaris</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Mac</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Android</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IOS</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Symbian</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BlackBerry</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58448108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053" y="95931"/>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Linux History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563053" y="1156884"/>
            <a:ext cx="10790747" cy="4351338"/>
          </a:xfrm>
        </p:spPr>
        <p:txBody>
          <a:bodyPr>
            <a:noAutofit/>
          </a:bodyPr>
          <a:lstStyle/>
          <a:p>
            <a:pPr marL="0" indent="0" algn="just">
              <a:buNone/>
            </a:pP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UNIX</a:t>
            </a:r>
          </a:p>
          <a:p>
            <a:pPr algn="just"/>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In 1969 at Bell Laboratories UNIX was deployed. </a:t>
            </a:r>
          </a:p>
          <a:p>
            <a:pPr algn="just"/>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Simple and elegant</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a:t>
            </a:r>
          </a:p>
          <a:p>
            <a:pPr algn="just"/>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Written in the C programming language instead of in assembly code</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a:t>
            </a:r>
          </a:p>
          <a:p>
            <a:pPr algn="just"/>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Able to recycle code.</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p>
          <a:p>
            <a:pPr algn="just"/>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The code recycling features were very important. Until then, all commercially available computer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systems</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were </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written in a code specifically developed for one system. UNIX on the other hand needed only a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small</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piece </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of that special code, which is now commonly named the kernel. This kernel is the only piece of code</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
            </a:r>
            <a:b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b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that needs to be adapted for every specific system and forms the base of the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UNIX  system</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 The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rPr>
              <a:t>system </a:t>
            </a:r>
            <a:r>
              <a:rPr lang="en-US" sz="2200" dirty="0">
                <a:latin typeface="Arial Unicode MS" panose="020B0604020202020204" pitchFamily="34" charset="-128"/>
                <a:ea typeface="Arial Unicode MS" panose="020B0604020202020204" pitchFamily="34" charset="-128"/>
                <a:cs typeface="Arial Unicode MS" panose="020B0604020202020204" pitchFamily="34" charset="-128"/>
              </a:rPr>
              <a:t>and all other functions were built around this kernel and written in a higher programming language, C</a:t>
            </a:r>
            <a:endParaRPr lang="en-US" sz="22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Box 3">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Tree>
    <p:extLst>
      <p:ext uri="{BB962C8B-B14F-4D97-AF65-F5344CB8AC3E}">
        <p14:creationId xmlns:p14="http://schemas.microsoft.com/office/powerpoint/2010/main" val="17007749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917" y="54308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What is an OS?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79303" y="1689146"/>
            <a:ext cx="10515600" cy="4561527"/>
          </a:xfrm>
        </p:spPr>
        <p:txBody>
          <a:bodyPr>
            <a:normAutofit fontScale="92500" lnSpcReduction="10000"/>
          </a:bodyPr>
          <a:lstStyle/>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An OS is a program running at all times on the computer (usually called the kernel), that controls the execution of application programs and acts as an interface between the user of a computer and the computer hardware</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Provides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an orderly and controlled allocation of the processor(s), memory(</a:t>
            </a:r>
            <a:r>
              <a:rPr lang="en-US" dirty="0" err="1">
                <a:latin typeface="Arial Unicode MS" panose="020B0604020202020204" pitchFamily="34" charset="-128"/>
                <a:ea typeface="Arial Unicode MS" panose="020B0604020202020204" pitchFamily="34" charset="-128"/>
                <a:cs typeface="Arial Unicode MS" panose="020B0604020202020204" pitchFamily="34" charset="-128"/>
              </a:rPr>
              <a:t>ies</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and I/O devices among the various programs competing for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them. </a:t>
            </a:r>
          </a:p>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Sits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between programs &amp; hardware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Sits between different programs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Sits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between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different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users</a:t>
            </a:r>
          </a:p>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Primary goal of OS is convenience of user and secondary goal is efficient operation of the computer system.</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0241300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061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Linux History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Content Placeholder 3"/>
          <p:cNvPicPr>
            <a:picLocks noGrp="1" noChangeAspect="1"/>
          </p:cNvPicPr>
          <p:nvPr>
            <p:ph idx="1"/>
          </p:nvPr>
        </p:nvPicPr>
        <p:blipFill>
          <a:blip r:embed="rId3"/>
          <a:stretch>
            <a:fillRect/>
          </a:stretch>
        </p:blipFill>
        <p:spPr>
          <a:xfrm>
            <a:off x="838199" y="1369699"/>
            <a:ext cx="10047513" cy="4687567"/>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4"/>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08286424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019" y="22397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Distributions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79303" y="1340237"/>
            <a:ext cx="10515600" cy="4351338"/>
          </a:xfrm>
        </p:spPr>
        <p:txBody>
          <a:bodyPr>
            <a:normAutofit/>
          </a:bodyPr>
          <a:lstStyle/>
          <a:p>
            <a:r>
              <a:rPr lang="en-US" sz="2500" dirty="0" smtClean="0">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500" dirty="0">
                <a:latin typeface="Arial Unicode MS" panose="020B0604020202020204" pitchFamily="34" charset="-128"/>
                <a:ea typeface="Arial Unicode MS" panose="020B0604020202020204" pitchFamily="34" charset="-128"/>
                <a:cs typeface="Arial Unicode MS" panose="020B0604020202020204" pitchFamily="34" charset="-128"/>
              </a:rPr>
              <a:t>Linux distribution includes a kernel and a collection of applications. – Linux kernel – Applications (GNU, etc) – Desktop (Gnome, KDE, etc</a:t>
            </a:r>
            <a:r>
              <a:rPr lang="en-US" sz="2500" dirty="0" smtClean="0">
                <a:latin typeface="Arial Unicode MS" panose="020B0604020202020204" pitchFamily="34" charset="-128"/>
                <a:ea typeface="Arial Unicode MS" panose="020B0604020202020204" pitchFamily="34" charset="-128"/>
                <a:cs typeface="Arial Unicode MS" panose="020B0604020202020204" pitchFamily="34" charset="-128"/>
              </a:rPr>
              <a:t>.)</a:t>
            </a:r>
          </a:p>
          <a:p>
            <a:r>
              <a:rPr lang="en-US" sz="2500" dirty="0">
                <a:latin typeface="Arial Unicode MS" panose="020B0604020202020204" pitchFamily="34" charset="-128"/>
                <a:ea typeface="Arial Unicode MS" panose="020B0604020202020204" pitchFamily="34" charset="-128"/>
                <a:cs typeface="Arial Unicode MS" panose="020B0604020202020204" pitchFamily="34" charset="-128"/>
              </a:rPr>
              <a:t>Dozens of distributions available to suit a large variety of needs. – RedHat, SUSE, Ubuntu, CentOS, Debian</a:t>
            </a:r>
          </a:p>
        </p:txBody>
      </p:sp>
      <p:pic>
        <p:nvPicPr>
          <p:cNvPr id="5" name="Content Placeholder 8"/>
          <p:cNvPicPr>
            <a:picLocks noChangeAspect="1"/>
          </p:cNvPicPr>
          <p:nvPr/>
        </p:nvPicPr>
        <p:blipFill>
          <a:blip r:embed="rId2"/>
          <a:stretch>
            <a:fillRect/>
          </a:stretch>
        </p:blipFill>
        <p:spPr>
          <a:xfrm>
            <a:off x="1084019" y="3084395"/>
            <a:ext cx="9801693" cy="3262586"/>
          </a:xfrm>
          <a:prstGeom prst="rect">
            <a:avLst/>
          </a:prstGeom>
        </p:spPr>
      </p:pic>
      <p:pic>
        <p:nvPicPr>
          <p:cNvPr id="6" name="Picture 5">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7" name="TextBox 6">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8348945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Pros &amp; Cons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Text Placeholder 3"/>
          <p:cNvSpPr>
            <a:spLocks noGrp="1"/>
          </p:cNvSpPr>
          <p:nvPr>
            <p:ph type="body" idx="1"/>
          </p:nvPr>
        </p:nvSpPr>
        <p:spPr>
          <a:xfrm>
            <a:off x="1064277" y="1320603"/>
            <a:ext cx="5157787" cy="823912"/>
          </a:xfrm>
        </p:spPr>
        <p:txBody>
          <a:bodyPr>
            <a:noAutofit/>
          </a:bodyPr>
          <a:lstStyle/>
          <a:p>
            <a:endParaRPr lang="en-US" sz="28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800" dirty="0" smtClean="0">
                <a:latin typeface="Arial Unicode MS" panose="020B0604020202020204" pitchFamily="34" charset="-128"/>
                <a:ea typeface="Arial Unicode MS" panose="020B0604020202020204" pitchFamily="34" charset="-128"/>
                <a:cs typeface="Arial Unicode MS" panose="020B0604020202020204" pitchFamily="34" charset="-128"/>
              </a:rPr>
              <a:t>Pros</a:t>
            </a:r>
            <a:endParaRPr lang="en-US" sz="28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sz="half" idx="2"/>
          </p:nvPr>
        </p:nvSpPr>
        <p:spPr>
          <a:xfrm>
            <a:off x="839788" y="2278161"/>
            <a:ext cx="5157787" cy="3684588"/>
          </a:xfrm>
        </p:spPr>
        <p:txBody>
          <a:bodyPr>
            <a:noAutofit/>
          </a:bodyPr>
          <a:lstStyle/>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Open Source </a:t>
            </a:r>
          </a:p>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Kernel is free </a:t>
            </a:r>
          </a:p>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Linux was made to keep on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running</a:t>
            </a:r>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Linux is secure and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versatile</a:t>
            </a:r>
          </a:p>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Linux is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scalable</a:t>
            </a:r>
          </a:p>
          <a:p>
            <a:pPr marL="0" indent="0">
              <a:buNone/>
            </a:pP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buNone/>
            </a:pP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p>
          <a:p>
            <a:pPr marL="0" indent="0">
              <a:buNone/>
            </a:pPr>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Text Placeholder 4"/>
          <p:cNvSpPr>
            <a:spLocks noGrp="1"/>
          </p:cNvSpPr>
          <p:nvPr>
            <p:ph type="body" sz="quarter" idx="3"/>
          </p:nvPr>
        </p:nvSpPr>
        <p:spPr>
          <a:xfrm>
            <a:off x="6446553" y="1320603"/>
            <a:ext cx="5183188" cy="823912"/>
          </a:xfrm>
        </p:spPr>
        <p:txBody>
          <a:bodyPr>
            <a:normAutofit/>
          </a:bodyPr>
          <a:lstStyle/>
          <a:p>
            <a:r>
              <a:rPr lang="en-US" sz="2800" dirty="0" smtClean="0">
                <a:latin typeface="Arial Unicode MS" panose="020B0604020202020204" pitchFamily="34" charset="-128"/>
                <a:ea typeface="Arial Unicode MS" panose="020B0604020202020204" pitchFamily="34" charset="-128"/>
                <a:cs typeface="Arial Unicode MS" panose="020B0604020202020204" pitchFamily="34" charset="-128"/>
              </a:rPr>
              <a:t>Cons</a:t>
            </a:r>
            <a:endParaRPr lang="en-US" sz="28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6" name="Content Placeholder 5"/>
          <p:cNvSpPr>
            <a:spLocks noGrp="1"/>
          </p:cNvSpPr>
          <p:nvPr>
            <p:ph sz="quarter" idx="4"/>
          </p:nvPr>
        </p:nvSpPr>
        <p:spPr>
          <a:xfrm>
            <a:off x="6172200" y="2278161"/>
            <a:ext cx="5183188" cy="3684588"/>
          </a:xfrm>
        </p:spPr>
        <p:txBody>
          <a:bodyPr>
            <a:normAutofit/>
          </a:bodyPr>
          <a:lstStyle/>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There are far too many different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distributions</a:t>
            </a:r>
          </a:p>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Linux is not very user friendly and confusing for beginners</a:t>
            </a:r>
          </a:p>
        </p:txBody>
      </p:sp>
      <p:pic>
        <p:nvPicPr>
          <p:cNvPr id="7" name="Picture 6">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8" name="TextBox 7">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3462099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508" y="36512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Configuring </a:t>
            </a:r>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U</a:t>
            </a:r>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buntu for Lab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38200" y="1690688"/>
            <a:ext cx="10515600" cy="4351338"/>
          </a:xfrm>
        </p:spPr>
        <p:txBody>
          <a:bodyPr>
            <a:normAutofit/>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Install Ubuntu on your local machine as the host OS.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r>
            <a:br>
              <a:rPr lang="en-US" dirty="0">
                <a:latin typeface="Arial Unicode MS" panose="020B0604020202020204" pitchFamily="34" charset="-128"/>
                <a:ea typeface="Arial Unicode MS" panose="020B0604020202020204" pitchFamily="34" charset="-128"/>
                <a:cs typeface="Arial Unicode MS" panose="020B0604020202020204" pitchFamily="34" charset="-128"/>
              </a:rPr>
            </a:br>
            <a:r>
              <a:rPr lang="en-US" dirty="0">
                <a:latin typeface="Arial Unicode MS" panose="020B0604020202020204" pitchFamily="34" charset="-128"/>
                <a:ea typeface="Arial Unicode MS" panose="020B0604020202020204" pitchFamily="34" charset="-128"/>
                <a:cs typeface="Arial Unicode MS" panose="020B0604020202020204" pitchFamily="34" charset="-128"/>
                <a:hlinkClick r:id="rId3"/>
              </a:rPr>
              <a:t>https://</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hlinkClick r:id="rId3"/>
              </a:rPr>
              <a:t>ubuntu.com/tutorials/install-ubuntu-desktop#1-overview</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Install Ubuntu on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WSL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on Windows 10</a:t>
            </a:r>
            <a:br>
              <a:rPr lang="en-US" dirty="0">
                <a:latin typeface="Arial Unicode MS" panose="020B0604020202020204" pitchFamily="34" charset="-128"/>
                <a:ea typeface="Arial Unicode MS" panose="020B0604020202020204" pitchFamily="34" charset="-128"/>
                <a:cs typeface="Arial Unicode MS" panose="020B0604020202020204" pitchFamily="34" charset="-128"/>
              </a:rPr>
            </a:br>
            <a:r>
              <a:rPr lang="en-US" dirty="0">
                <a:latin typeface="Arial Unicode MS" panose="020B0604020202020204" pitchFamily="34" charset="-128"/>
                <a:ea typeface="Arial Unicode MS" panose="020B0604020202020204" pitchFamily="34" charset="-128"/>
                <a:cs typeface="Arial Unicode MS" panose="020B0604020202020204" pitchFamily="34" charset="-128"/>
                <a:hlinkClick r:id="rId4"/>
              </a:rPr>
              <a:t>https://</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hlinkClick r:id="rId4"/>
              </a:rPr>
              <a:t>ubuntu.com/tutorials/install-ubuntu-on-wsl2-on-windows-10#1-overview</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Install a Hypervisor (Virtual Box) on your windows machine and install Ubuntu image on the hypervisor.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r>
            <a:br>
              <a:rPr lang="en-US" dirty="0">
                <a:latin typeface="Arial Unicode MS" panose="020B0604020202020204" pitchFamily="34" charset="-128"/>
                <a:ea typeface="Arial Unicode MS" panose="020B0604020202020204" pitchFamily="34" charset="-128"/>
                <a:cs typeface="Arial Unicode MS" panose="020B0604020202020204" pitchFamily="34" charset="-128"/>
              </a:rPr>
            </a:b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hlinkClick r:id="rId5"/>
              </a:rPr>
              <a:t>https</a:t>
            </a:r>
            <a:r>
              <a:rPr lang="en-US" dirty="0">
                <a:latin typeface="Arial Unicode MS" panose="020B0604020202020204" pitchFamily="34" charset="-128"/>
                <a:ea typeface="Arial Unicode MS" panose="020B0604020202020204" pitchFamily="34" charset="-128"/>
                <a:cs typeface="Arial Unicode MS" panose="020B0604020202020204" pitchFamily="34" charset="-128"/>
                <a:hlinkClick r:id="rId5"/>
              </a:rPr>
              <a:t>://www.toptechskills.com/linux-tutorials-courses/how-to-install-ubuntu-1804-bionic-virtualbox</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hlinkClick r:id="rId5"/>
              </a:rPr>
              <a:t>/</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6"/>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77673392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sz="half" idx="2"/>
          </p:nvPr>
        </p:nvSpPr>
        <p:spPr>
          <a:xfrm>
            <a:off x="736600" y="1473883"/>
            <a:ext cx="5181600" cy="4640314"/>
          </a:xfrm>
        </p:spPr>
        <p:txBody>
          <a:bodyPr>
            <a:normAutofit fontScale="92500" lnSpcReduction="10000"/>
          </a:bodyPr>
          <a:lstStyle/>
          <a:p>
            <a:pPr algn="just"/>
            <a:r>
              <a:rPr lang="en-US" dirty="0">
                <a:latin typeface="Arial Unicode MS" panose="020B0604020202020204" pitchFamily="34" charset="-128"/>
                <a:ea typeface="Arial Unicode MS" panose="020B0604020202020204" pitchFamily="34" charset="-128"/>
                <a:cs typeface="Arial Unicode MS" panose="020B0604020202020204" pitchFamily="34" charset="-128"/>
              </a:rPr>
              <a:t>Virtualization is a framework or methodology of dividing the resources of a computer system into multiple execution environments</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is a Technology that transforms hardware into software</a:t>
            </a:r>
          </a:p>
          <a:p>
            <a:pPr algn="just"/>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allows to run multiple operating systems as virtual machines. Each copy of an operating system is installed in to a virtual machine. </a:t>
            </a:r>
          </a:p>
          <a:p>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7" name="Content Placeholder 6"/>
          <p:cNvPicPr>
            <a:picLocks noGrp="1" noChangeAspect="1"/>
          </p:cNvPicPr>
          <p:nvPr>
            <p:ph sz="half" idx="1"/>
          </p:nvPr>
        </p:nvPicPr>
        <p:blipFill>
          <a:blip r:embed="rId2"/>
          <a:stretch>
            <a:fillRect/>
          </a:stretch>
        </p:blipFill>
        <p:spPr>
          <a:xfrm>
            <a:off x="6096000" y="1473883"/>
            <a:ext cx="5947522" cy="3833408"/>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3465295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3860" y="350439"/>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Virtualization </a:t>
            </a:r>
          </a:p>
        </p:txBody>
      </p:sp>
      <p:sp>
        <p:nvSpPr>
          <p:cNvPr id="3" name="Content Placeholder 2"/>
          <p:cNvSpPr>
            <a:spLocks noGrp="1"/>
          </p:cNvSpPr>
          <p:nvPr>
            <p:ph idx="1"/>
          </p:nvPr>
        </p:nvSpPr>
        <p:spPr>
          <a:xfrm>
            <a:off x="838200" y="1606053"/>
            <a:ext cx="10515600" cy="4351338"/>
          </a:xfrm>
        </p:spPr>
        <p:txBody>
          <a:bodyPr/>
          <a:lstStyle/>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A stack: combination of infrastructure, OS, and applications required to support a service. </a:t>
            </a:r>
          </a:p>
        </p:txBody>
      </p:sp>
      <p:pic>
        <p:nvPicPr>
          <p:cNvPr id="5" name="Picture 4"/>
          <p:cNvPicPr>
            <a:picLocks noChangeAspect="1"/>
          </p:cNvPicPr>
          <p:nvPr/>
        </p:nvPicPr>
        <p:blipFill>
          <a:blip r:embed="rId2"/>
          <a:stretch>
            <a:fillRect/>
          </a:stretch>
        </p:blipFill>
        <p:spPr>
          <a:xfrm>
            <a:off x="1957066" y="2414930"/>
            <a:ext cx="8033095" cy="3332164"/>
          </a:xfrm>
          <a:prstGeom prst="rect">
            <a:avLst/>
          </a:prstGeom>
        </p:spPr>
      </p:pic>
      <p:pic>
        <p:nvPicPr>
          <p:cNvPr id="6" name="Picture 5">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7" name="TextBox 6">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5585140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916" y="563393"/>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Solves Problem</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38200" y="1944786"/>
            <a:ext cx="10515600" cy="4351338"/>
          </a:xfrm>
        </p:spPr>
        <p:txBody>
          <a:bodyPr/>
          <a:lstStyle/>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Servers become as easy to maintain as software. </a:t>
            </a:r>
            <a:endParaRPr lang="en-US"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pPr marL="0" indent="0">
              <a:buNone/>
            </a:pPr>
            <a:r>
              <a:rPr lang="en-US"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  –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It’s easier to move software around than physical servers. </a:t>
            </a:r>
          </a:p>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No </a:t>
            </a:r>
            <a:r>
              <a:rPr lang="en-US" dirty="0">
                <a:latin typeface="Arial Unicode MS" panose="020B0604020202020204" pitchFamily="34" charset="-128"/>
                <a:ea typeface="Arial Unicode MS" panose="020B0604020202020204" pitchFamily="34" charset="-128"/>
                <a:cs typeface="Arial Unicode MS" panose="020B0604020202020204" pitchFamily="34" charset="-128"/>
              </a:rPr>
              <a:t>need to purchase a separate server for each user or team because virtualization provides partitioning. </a:t>
            </a: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4465507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916" y="35044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79143" y="1548534"/>
            <a:ext cx="10515600" cy="4351338"/>
          </a:xfrm>
        </p:spPr>
        <p:txBody>
          <a:bodyPr>
            <a:normAutofit/>
          </a:bodyPr>
          <a:lstStyle/>
          <a:p>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Host machine</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physical server that supports multiple virtual machines. </a:t>
            </a:r>
            <a:endParaRPr lang="en-US" sz="26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Virtual </a:t>
            </a:r>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machine</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virtualized server instance running on a host machine (also known as an instance or a workload). </a:t>
            </a:r>
          </a:p>
          <a:p>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Host </a:t>
            </a:r>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OS</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operating system running on a bare-metal server. </a:t>
            </a:r>
          </a:p>
          <a:p>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Guest </a:t>
            </a:r>
            <a:r>
              <a:rPr lang="en-US" sz="2600" b="1" dirty="0">
                <a:latin typeface="Arial Unicode MS" panose="020B0604020202020204" pitchFamily="34" charset="-128"/>
                <a:ea typeface="Arial Unicode MS" panose="020B0604020202020204" pitchFamily="34" charset="-128"/>
                <a:cs typeface="Arial Unicode MS" panose="020B0604020202020204" pitchFamily="34" charset="-128"/>
              </a:rPr>
              <a:t>OS</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operating system running on a virtual machine. </a:t>
            </a:r>
          </a:p>
          <a:p>
            <a:r>
              <a:rPr lang="en-US" sz="2600" b="1" dirty="0" smtClean="0">
                <a:latin typeface="Arial Unicode MS" panose="020B0604020202020204" pitchFamily="34" charset="-128"/>
                <a:ea typeface="Arial Unicode MS" panose="020B0604020202020204" pitchFamily="34" charset="-128"/>
                <a:cs typeface="Arial Unicode MS" panose="020B0604020202020204" pitchFamily="34" charset="-128"/>
              </a:rPr>
              <a:t>Hypervisor</a:t>
            </a:r>
            <a:r>
              <a:rPr lang="en-US" sz="2600" dirty="0">
                <a:latin typeface="Arial Unicode MS" panose="020B0604020202020204" pitchFamily="34" charset="-128"/>
                <a:ea typeface="Arial Unicode MS" panose="020B0604020202020204" pitchFamily="34" charset="-128"/>
                <a:cs typeface="Arial Unicode MS" panose="020B0604020202020204" pitchFamily="34" charset="-128"/>
              </a:rPr>
              <a:t>: Software that emulates and manages the communication between virtual machines and the physical server. </a:t>
            </a:r>
          </a:p>
        </p:txBody>
      </p:sp>
      <p:sp>
        <p:nvSpPr>
          <p:cNvPr id="4" name="TextBox 3">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85713" y="472765"/>
            <a:ext cx="1018381" cy="540457"/>
          </a:xfrm>
          <a:prstGeom prst="rect">
            <a:avLst/>
          </a:prstGeom>
        </p:spPr>
      </p:pic>
    </p:spTree>
    <p:extLst>
      <p:ext uri="{BB962C8B-B14F-4D97-AF65-F5344CB8AC3E}">
        <p14:creationId xmlns:p14="http://schemas.microsoft.com/office/powerpoint/2010/main" val="401420080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732" y="190162"/>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Virtualization Types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Text Placeholder 4"/>
          <p:cNvSpPr>
            <a:spLocks noGrp="1"/>
          </p:cNvSpPr>
          <p:nvPr>
            <p:ph type="body" idx="1"/>
          </p:nvPr>
        </p:nvSpPr>
        <p:spPr>
          <a:xfrm>
            <a:off x="1044745" y="928673"/>
            <a:ext cx="5157787" cy="823912"/>
          </a:xfrm>
        </p:spPr>
        <p:txBody>
          <a:bodyPr/>
          <a:lstStyle/>
          <a:p>
            <a:r>
              <a:rPr lang="en-US" dirty="0" smtClean="0">
                <a:latin typeface="Arial Unicode MS" panose="020B0604020202020204" pitchFamily="34" charset="-128"/>
                <a:ea typeface="Arial Unicode MS" panose="020B0604020202020204" pitchFamily="34" charset="-128"/>
                <a:cs typeface="Arial Unicode MS" panose="020B0604020202020204" pitchFamily="34" charset="-128"/>
              </a:rPr>
              <a:t>Hardware Virtualization</a:t>
            </a:r>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6" name="Content Placeholder 5"/>
          <p:cNvSpPr>
            <a:spLocks noGrp="1"/>
          </p:cNvSpPr>
          <p:nvPr>
            <p:ph sz="half" idx="2"/>
          </p:nvPr>
        </p:nvSpPr>
        <p:spPr>
          <a:xfrm>
            <a:off x="839787" y="1838323"/>
            <a:ext cx="5157787" cy="3684588"/>
          </a:xfrm>
        </p:spPr>
        <p:txBody>
          <a:bodyPr>
            <a:normAutofit/>
          </a:bodyPr>
          <a:lstStyle/>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Part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of physical server dedicated to a specific stack. </a:t>
            </a:r>
          </a:p>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Big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expensive mainframe-type systems</a:t>
            </a:r>
          </a:p>
        </p:txBody>
      </p:sp>
      <p:pic>
        <p:nvPicPr>
          <p:cNvPr id="9" name="Picture 8"/>
          <p:cNvPicPr>
            <a:picLocks noChangeAspect="1"/>
          </p:cNvPicPr>
          <p:nvPr/>
        </p:nvPicPr>
        <p:blipFill>
          <a:blip r:embed="rId2"/>
          <a:stretch>
            <a:fillRect/>
          </a:stretch>
        </p:blipFill>
        <p:spPr>
          <a:xfrm>
            <a:off x="1044745" y="3464876"/>
            <a:ext cx="4505168" cy="2687782"/>
          </a:xfrm>
          <a:prstGeom prst="rect">
            <a:avLst/>
          </a:prstGeom>
        </p:spPr>
      </p:pic>
      <p:sp>
        <p:nvSpPr>
          <p:cNvPr id="7" name="Text Placeholder 6"/>
          <p:cNvSpPr>
            <a:spLocks noGrp="1"/>
          </p:cNvSpPr>
          <p:nvPr>
            <p:ph type="body" sz="quarter" idx="3"/>
          </p:nvPr>
        </p:nvSpPr>
        <p:spPr>
          <a:xfrm>
            <a:off x="6377157" y="930210"/>
            <a:ext cx="5183188" cy="823912"/>
          </a:xfrm>
        </p:spPr>
        <p:txBody>
          <a:bodyPr/>
          <a:lstStyle/>
          <a:p>
            <a:r>
              <a:rPr lang="en-US" dirty="0">
                <a:latin typeface="Arial Unicode MS" panose="020B0604020202020204" pitchFamily="34" charset="-128"/>
                <a:ea typeface="Arial Unicode MS" panose="020B0604020202020204" pitchFamily="34" charset="-128"/>
                <a:cs typeface="Arial Unicode MS" panose="020B0604020202020204" pitchFamily="34" charset="-128"/>
              </a:rPr>
              <a:t>OS Partitioning </a:t>
            </a:r>
          </a:p>
        </p:txBody>
      </p:sp>
      <p:sp>
        <p:nvSpPr>
          <p:cNvPr id="8" name="Content Placeholder 7"/>
          <p:cNvSpPr>
            <a:spLocks noGrp="1"/>
          </p:cNvSpPr>
          <p:nvPr>
            <p:ph sz="quarter" idx="4"/>
          </p:nvPr>
        </p:nvSpPr>
        <p:spPr>
          <a:xfrm>
            <a:off x="6202532" y="1838323"/>
            <a:ext cx="5183188" cy="3684588"/>
          </a:xfrm>
        </p:spPr>
        <p:txBody>
          <a:bodyPr>
            <a:normAutofit/>
          </a:bodyPr>
          <a:lstStyle/>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Host (or guest) operating system can partition out processes, memory, and scheduling to emulate a separate OS environment.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Separate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OS environments all use same kernel.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If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host is Linux then all “guests” are Linux. </a:t>
            </a:r>
          </a:p>
          <a:p>
            <a:pPr algn="just"/>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Example</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 Docker containers </a:t>
            </a:r>
          </a:p>
        </p:txBody>
      </p:sp>
      <p:pic>
        <p:nvPicPr>
          <p:cNvPr id="10" name="Picture 9">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11" name="TextBox 10">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43785688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Hypervisor Types</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Content Placeholder 2"/>
          <p:cNvSpPr>
            <a:spLocks noGrp="1"/>
          </p:cNvSpPr>
          <p:nvPr>
            <p:ph idx="1"/>
          </p:nvPr>
        </p:nvSpPr>
        <p:spPr>
          <a:xfrm>
            <a:off x="838200" y="1606053"/>
            <a:ext cx="10515600" cy="4351338"/>
          </a:xfrm>
        </p:spPr>
        <p:txBody>
          <a:bodyPr>
            <a:normAutofit/>
          </a:bodyPr>
          <a:lstStyle/>
          <a:p>
            <a:pPr marL="0" indent="0" algn="just">
              <a:buNone/>
            </a:pP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Two types available: </a:t>
            </a:r>
          </a:p>
          <a:p>
            <a:pPr marL="0" indent="0" algn="just">
              <a:buNone/>
            </a:pPr>
            <a:r>
              <a:rPr lang="en-US" sz="2400" b="1" dirty="0">
                <a:latin typeface="Arial Unicode MS" panose="020B0604020202020204" pitchFamily="34" charset="-128"/>
                <a:ea typeface="Arial Unicode MS" panose="020B0604020202020204" pitchFamily="34" charset="-128"/>
                <a:cs typeface="Arial Unicode MS" panose="020B0604020202020204" pitchFamily="34" charset="-128"/>
              </a:rPr>
              <a:t>Type 1 Hypervisor </a:t>
            </a:r>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Runs on top of the bare-metal server and sits between hardware and operating systems in the stacks.</a:t>
            </a:r>
          </a:p>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Examples: VMWare ESX, Microsoft Virtual Server, Xen </a:t>
            </a:r>
          </a:p>
          <a:p>
            <a:pPr marL="0" indent="0" algn="just">
              <a:buNone/>
            </a:pPr>
            <a:r>
              <a:rPr lang="en-US" sz="2400" b="1" dirty="0">
                <a:latin typeface="Arial Unicode MS" panose="020B0604020202020204" pitchFamily="34" charset="-128"/>
                <a:ea typeface="Arial Unicode MS" panose="020B0604020202020204" pitchFamily="34" charset="-128"/>
                <a:cs typeface="Arial Unicode MS" panose="020B0604020202020204" pitchFamily="34" charset="-128"/>
              </a:rPr>
              <a:t>Type 2 Hypervisor </a:t>
            </a:r>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Runs on top of an operating system. </a:t>
            </a:r>
          </a:p>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Easy installation (no special hypervisor or storage required). </a:t>
            </a:r>
          </a:p>
          <a:p>
            <a:pPr algn="just"/>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Example: Oracle VirtualBox, VMWare Fusion </a:t>
            </a:r>
          </a:p>
          <a:p>
            <a:endParaRPr lang="en-US" sz="24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44609"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4907766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81506"/>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 System - An Abstraction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Content Placeholder 3"/>
          <p:cNvPicPr>
            <a:picLocks noGrp="1" noChangeAspect="1"/>
          </p:cNvPicPr>
          <p:nvPr>
            <p:ph idx="1"/>
          </p:nvPr>
        </p:nvPicPr>
        <p:blipFill>
          <a:blip r:embed="rId2"/>
          <a:stretch>
            <a:fillRect/>
          </a:stretch>
        </p:blipFill>
        <p:spPr>
          <a:xfrm>
            <a:off x="1715587" y="1325305"/>
            <a:ext cx="8973890" cy="5409584"/>
          </a:xfrm>
          <a:prstGeom prst="rect">
            <a:avLst/>
          </a:prstGeo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15900870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7853" y="21500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Type 1 vs Type 2 Hypervisor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7" name="Content Placeholder 6"/>
          <p:cNvPicPr>
            <a:picLocks noGrp="1" noChangeAspect="1"/>
          </p:cNvPicPr>
          <p:nvPr>
            <p:ph idx="1"/>
          </p:nvPr>
        </p:nvPicPr>
        <p:blipFill>
          <a:blip r:embed="rId2"/>
          <a:stretch>
            <a:fillRect/>
          </a:stretch>
        </p:blipFill>
        <p:spPr>
          <a:xfrm>
            <a:off x="824554" y="1179964"/>
            <a:ext cx="10020055" cy="5554925"/>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44609"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74283447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154545" y="272241"/>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The Traditional Server Concept </a:t>
            </a:r>
          </a:p>
        </p:txBody>
      </p:sp>
      <p:pic>
        <p:nvPicPr>
          <p:cNvPr id="5" name="Content Placeholder 4"/>
          <p:cNvPicPr>
            <a:picLocks noGrp="1" noChangeAspect="1"/>
          </p:cNvPicPr>
          <p:nvPr>
            <p:ph idx="1"/>
          </p:nvPr>
        </p:nvPicPr>
        <p:blipFill>
          <a:blip r:embed="rId2"/>
          <a:stretch>
            <a:fillRect/>
          </a:stretch>
        </p:blipFill>
        <p:spPr>
          <a:xfrm>
            <a:off x="1154545" y="1309230"/>
            <a:ext cx="9408822" cy="5240993"/>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44609"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58904580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61532" y="80211"/>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And if something goes wrong</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 name="Content Placeholder 4"/>
          <p:cNvPicPr>
            <a:picLocks noGrp="1" noChangeAspect="1"/>
          </p:cNvPicPr>
          <p:nvPr>
            <p:ph idx="1"/>
          </p:nvPr>
        </p:nvPicPr>
        <p:blipFill>
          <a:blip r:embed="rId3"/>
          <a:stretch>
            <a:fillRect/>
          </a:stretch>
        </p:blipFill>
        <p:spPr>
          <a:xfrm>
            <a:off x="1302326" y="1167077"/>
            <a:ext cx="9542283" cy="5383146"/>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4"/>
          <a:stretch>
            <a:fillRect/>
          </a:stretch>
        </p:blipFill>
        <p:spPr>
          <a:xfrm>
            <a:off x="10844609"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11415310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914400" y="175320"/>
            <a:ext cx="10515600" cy="1325563"/>
          </a:xfrm>
        </p:spPr>
        <p:txBody>
          <a:bodyPr>
            <a:normAutofit/>
          </a:bodyPr>
          <a:lstStyle/>
          <a:p>
            <a:r>
              <a:rPr lang="en-US" sz="4000" dirty="0">
                <a:latin typeface="Arial Unicode MS" panose="020B0604020202020204" pitchFamily="34" charset="-128"/>
                <a:ea typeface="Arial Unicode MS" panose="020B0604020202020204" pitchFamily="34" charset="-128"/>
                <a:cs typeface="Arial Unicode MS" panose="020B0604020202020204" pitchFamily="34" charset="-128"/>
              </a:rPr>
              <a:t>The Traditional Server Concept</a:t>
            </a:r>
          </a:p>
        </p:txBody>
      </p:sp>
      <p:sp>
        <p:nvSpPr>
          <p:cNvPr id="4" name="Text Placeholder 3"/>
          <p:cNvSpPr>
            <a:spLocks noGrp="1"/>
          </p:cNvSpPr>
          <p:nvPr>
            <p:ph type="body" idx="1"/>
          </p:nvPr>
        </p:nvSpPr>
        <p:spPr>
          <a:xfrm>
            <a:off x="1044745" y="1181555"/>
            <a:ext cx="5157787" cy="823912"/>
          </a:xfrm>
        </p:spPr>
        <p:txBody>
          <a:bodyPr>
            <a:normAutofit/>
          </a:bodyPr>
          <a:lstStyle/>
          <a:p>
            <a:r>
              <a:rPr lang="en-US" sz="2800" dirty="0" smtClean="0">
                <a:latin typeface="Arial Unicode MS" panose="020B0604020202020204" pitchFamily="34" charset="-128"/>
                <a:ea typeface="Arial Unicode MS" panose="020B0604020202020204" pitchFamily="34" charset="-128"/>
                <a:cs typeface="Arial Unicode MS" panose="020B0604020202020204" pitchFamily="34" charset="-128"/>
              </a:rPr>
              <a:t>Pros</a:t>
            </a:r>
            <a:endParaRPr lang="en-US" sz="28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Content Placeholder 4"/>
          <p:cNvSpPr>
            <a:spLocks noGrp="1"/>
          </p:cNvSpPr>
          <p:nvPr>
            <p:ph sz="half" idx="2"/>
          </p:nvPr>
        </p:nvSpPr>
        <p:spPr>
          <a:xfrm>
            <a:off x="785197" y="2183259"/>
            <a:ext cx="5157787" cy="3684588"/>
          </a:xfrm>
        </p:spPr>
        <p:txBody>
          <a:bodyPr>
            <a:normAutofit/>
          </a:bodyPr>
          <a:lstStyle/>
          <a:p>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Easy to conceptualize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Fairly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easy to </a:t>
            </a:r>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deploy</a:t>
            </a:r>
          </a:p>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Easy to backup </a:t>
            </a:r>
            <a:endPar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endParaRPr>
          </a:p>
          <a:p>
            <a:r>
              <a:rPr lang="en-US" sz="2400" dirty="0" smtClean="0">
                <a:latin typeface="Arial Unicode MS" panose="020B0604020202020204" pitchFamily="34" charset="-128"/>
                <a:ea typeface="Arial Unicode MS" panose="020B0604020202020204" pitchFamily="34" charset="-128"/>
                <a:cs typeface="Arial Unicode MS" panose="020B0604020202020204" pitchFamily="34" charset="-128"/>
              </a:rPr>
              <a:t>Virtually </a:t>
            </a:r>
            <a:r>
              <a:rPr lang="en-US" sz="2400" dirty="0">
                <a:latin typeface="Arial Unicode MS" panose="020B0604020202020204" pitchFamily="34" charset="-128"/>
                <a:ea typeface="Arial Unicode MS" panose="020B0604020202020204" pitchFamily="34" charset="-128"/>
                <a:cs typeface="Arial Unicode MS" panose="020B0604020202020204" pitchFamily="34" charset="-128"/>
              </a:rPr>
              <a:t>any application/service can be run from this type of setup </a:t>
            </a:r>
          </a:p>
        </p:txBody>
      </p:sp>
      <p:sp>
        <p:nvSpPr>
          <p:cNvPr id="6" name="Text Placeholder 5"/>
          <p:cNvSpPr>
            <a:spLocks noGrp="1"/>
          </p:cNvSpPr>
          <p:nvPr>
            <p:ph type="body" sz="quarter" idx="3"/>
          </p:nvPr>
        </p:nvSpPr>
        <p:spPr>
          <a:xfrm>
            <a:off x="6463307" y="1176579"/>
            <a:ext cx="5183188" cy="823912"/>
          </a:xfrm>
        </p:spPr>
        <p:txBody>
          <a:bodyPr>
            <a:normAutofit/>
          </a:bodyPr>
          <a:lstStyle/>
          <a:p>
            <a:r>
              <a:rPr lang="en-US" sz="2800" dirty="0" smtClean="0">
                <a:latin typeface="Arial Unicode MS" panose="020B0604020202020204" pitchFamily="34" charset="-128"/>
                <a:ea typeface="Arial Unicode MS" panose="020B0604020202020204" pitchFamily="34" charset="-128"/>
                <a:cs typeface="Arial Unicode MS" panose="020B0604020202020204" pitchFamily="34" charset="-128"/>
              </a:rPr>
              <a:t>Cons</a:t>
            </a:r>
            <a:endParaRPr lang="en-US" sz="28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7" name="Content Placeholder 6"/>
          <p:cNvSpPr>
            <a:spLocks noGrp="1"/>
          </p:cNvSpPr>
          <p:nvPr>
            <p:ph sz="quarter" idx="4"/>
          </p:nvPr>
        </p:nvSpPr>
        <p:spPr>
          <a:xfrm>
            <a:off x="6246812" y="2183259"/>
            <a:ext cx="5183188" cy="3684588"/>
          </a:xfrm>
        </p:spPr>
        <p:txBody>
          <a:bodyPr>
            <a:normAutofit/>
          </a:bodyPr>
          <a:lstStyle/>
          <a:p>
            <a:r>
              <a:rPr lang="en-US" sz="2400" dirty="0"/>
              <a:t>Expensive to acquire and maintain hardware </a:t>
            </a:r>
            <a:endParaRPr lang="en-US" sz="2400" dirty="0" smtClean="0"/>
          </a:p>
          <a:p>
            <a:r>
              <a:rPr lang="en-US" sz="2400" dirty="0" smtClean="0"/>
              <a:t>Not </a:t>
            </a:r>
            <a:r>
              <a:rPr lang="en-US" sz="2400" dirty="0"/>
              <a:t>very scalable </a:t>
            </a:r>
            <a:endParaRPr lang="en-US" sz="2400" dirty="0" smtClean="0"/>
          </a:p>
          <a:p>
            <a:r>
              <a:rPr lang="en-US" sz="2400" dirty="0" smtClean="0"/>
              <a:t>Difficult </a:t>
            </a:r>
            <a:r>
              <a:rPr lang="en-US" sz="2400" dirty="0"/>
              <a:t>to replicate </a:t>
            </a:r>
            <a:endParaRPr lang="en-US" sz="2400" dirty="0" smtClean="0"/>
          </a:p>
          <a:p>
            <a:r>
              <a:rPr lang="en-US" sz="2400" dirty="0" smtClean="0"/>
              <a:t>Redundancy </a:t>
            </a:r>
            <a:r>
              <a:rPr lang="en-US" sz="2400" dirty="0"/>
              <a:t>is difficult to implement </a:t>
            </a:r>
            <a:endParaRPr lang="en-US" sz="2400" dirty="0" smtClean="0"/>
          </a:p>
          <a:p>
            <a:r>
              <a:rPr lang="en-US" sz="2400" dirty="0" smtClean="0"/>
              <a:t>Vulnerable </a:t>
            </a:r>
            <a:r>
              <a:rPr lang="en-US" sz="2400" dirty="0"/>
              <a:t>to hardware outages </a:t>
            </a:r>
            <a:endParaRPr lang="en-US" sz="2400" dirty="0" smtClean="0"/>
          </a:p>
          <a:p>
            <a:r>
              <a:rPr lang="en-US" sz="2400" dirty="0" smtClean="0"/>
              <a:t>In </a:t>
            </a:r>
            <a:r>
              <a:rPr lang="en-US" sz="2400" dirty="0"/>
              <a:t>many cases, processor is under-utilized</a:t>
            </a:r>
          </a:p>
        </p:txBody>
      </p:sp>
      <p:pic>
        <p:nvPicPr>
          <p:cNvPr id="8" name="Picture 7">
            <a:extLst>
              <a:ext uri="{FF2B5EF4-FFF2-40B4-BE49-F238E27FC236}">
                <a16:creationId xmlns:a16="http://schemas.microsoft.com/office/drawing/2014/main" id="{74B69264-9C5D-ADEF-98CB-1AF7FA690EE4}"/>
              </a:ext>
            </a:extLst>
          </p:cNvPr>
          <p:cNvPicPr>
            <a:picLocks noChangeAspect="1"/>
          </p:cNvPicPr>
          <p:nvPr/>
        </p:nvPicPr>
        <p:blipFill>
          <a:blip r:embed="rId2"/>
          <a:stretch>
            <a:fillRect/>
          </a:stretch>
        </p:blipFill>
        <p:spPr>
          <a:xfrm>
            <a:off x="10844609" y="472765"/>
            <a:ext cx="1018381" cy="540457"/>
          </a:xfrm>
          <a:prstGeom prst="rect">
            <a:avLst/>
          </a:prstGeom>
        </p:spPr>
      </p:pic>
      <p:sp>
        <p:nvSpPr>
          <p:cNvPr id="9" name="TextBox 8">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37668951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The Virtual Server Concept</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199" y="1404584"/>
            <a:ext cx="10006409" cy="5330305"/>
          </a:xfr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44609" y="472765"/>
            <a:ext cx="1018381" cy="540457"/>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38303744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425349"/>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 System - An Abstraction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 name="Content Placeholder 4"/>
          <p:cNvPicPr>
            <a:picLocks noGrp="1" noChangeAspect="1"/>
          </p:cNvPicPr>
          <p:nvPr>
            <p:ph idx="1"/>
          </p:nvPr>
        </p:nvPicPr>
        <p:blipFill>
          <a:blip r:embed="rId2"/>
          <a:stretch>
            <a:fillRect/>
          </a:stretch>
        </p:blipFill>
        <p:spPr>
          <a:xfrm>
            <a:off x="2144262" y="1825624"/>
            <a:ext cx="7534840" cy="4575175"/>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1105975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8494" y="365125"/>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 System - An Abstraction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Content Placeholder 3"/>
          <p:cNvPicPr>
            <a:picLocks noGrp="1" noChangeAspect="1"/>
          </p:cNvPicPr>
          <p:nvPr>
            <p:ph idx="1"/>
          </p:nvPr>
        </p:nvPicPr>
        <p:blipFill>
          <a:blip r:embed="rId2"/>
          <a:stretch>
            <a:fillRect/>
          </a:stretch>
        </p:blipFill>
        <p:spPr>
          <a:xfrm>
            <a:off x="944591" y="1690688"/>
            <a:ext cx="9941122" cy="4849912"/>
          </a:xfrm>
          <a:prstGeom prst="rect">
            <a:avLst/>
          </a:prstGeom>
        </p:spPr>
      </p:pic>
      <p:sp>
        <p:nvSpPr>
          <p:cNvPr id="5" name="TextBox 4">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pic>
        <p:nvPicPr>
          <p:cNvPr id="6" name="Picture 5">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Tree>
    <p:extLst>
      <p:ext uri="{BB962C8B-B14F-4D97-AF65-F5344CB8AC3E}">
        <p14:creationId xmlns:p14="http://schemas.microsoft.com/office/powerpoint/2010/main" val="21420593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0" y="313598"/>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 System - An Abstraction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548533"/>
            <a:ext cx="9971313" cy="4949459"/>
          </a:xfr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8861962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0327" y="213734"/>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Operating System - An Abstraction </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28048" y="1435243"/>
            <a:ext cx="9957665" cy="5112080"/>
          </a:xfrm>
        </p:spPr>
      </p:pic>
      <p:pic>
        <p:nvPicPr>
          <p:cNvPr id="5" name="Picture 4">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2168146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0272" y="350440"/>
            <a:ext cx="10515600" cy="1325563"/>
          </a:xfrm>
        </p:spPr>
        <p:txBody>
          <a:bodyPr>
            <a:normAutofit/>
          </a:bodyPr>
          <a:lstStyle/>
          <a:p>
            <a:r>
              <a:rPr lang="en-US" sz="4000" dirty="0" smtClean="0">
                <a:latin typeface="Arial Unicode MS" panose="020B0604020202020204" pitchFamily="34" charset="-128"/>
                <a:ea typeface="Arial Unicode MS" panose="020B0604020202020204" pitchFamily="34" charset="-128"/>
                <a:cs typeface="Arial Unicode MS" panose="020B0604020202020204" pitchFamily="34" charset="-128"/>
              </a:rPr>
              <a:t>Computer System Organization</a:t>
            </a:r>
            <a:endParaRPr lang="en-US" sz="4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 name="Content Placeholder 4"/>
          <p:cNvPicPr>
            <a:picLocks noGrp="1" noChangeAspect="1"/>
          </p:cNvPicPr>
          <p:nvPr>
            <p:ph idx="1"/>
          </p:nvPr>
        </p:nvPicPr>
        <p:blipFill>
          <a:blip r:embed="rId2"/>
          <a:stretch>
            <a:fillRect/>
          </a:stretch>
        </p:blipFill>
        <p:spPr>
          <a:xfrm>
            <a:off x="1064525" y="1555290"/>
            <a:ext cx="9821188" cy="5302710"/>
          </a:xfrm>
          <a:prstGeom prst="rect">
            <a:avLst/>
          </a:prstGeom>
        </p:spPr>
      </p:pic>
      <p:pic>
        <p:nvPicPr>
          <p:cNvPr id="4" name="Picture 3">
            <a:extLst>
              <a:ext uri="{FF2B5EF4-FFF2-40B4-BE49-F238E27FC236}">
                <a16:creationId xmlns:a16="http://schemas.microsoft.com/office/drawing/2014/main" id="{74B69264-9C5D-ADEF-98CB-1AF7FA690EE4}"/>
              </a:ext>
            </a:extLst>
          </p:cNvPr>
          <p:cNvPicPr>
            <a:picLocks noChangeAspect="1"/>
          </p:cNvPicPr>
          <p:nvPr/>
        </p:nvPicPr>
        <p:blipFill>
          <a:blip r:embed="rId3"/>
          <a:stretch>
            <a:fillRect/>
          </a:stretch>
        </p:blipFill>
        <p:spPr>
          <a:xfrm>
            <a:off x="10885713" y="472765"/>
            <a:ext cx="1018381" cy="540457"/>
          </a:xfrm>
          <a:prstGeom prst="rect">
            <a:avLst/>
          </a:prstGeom>
        </p:spPr>
      </p:pic>
      <p:sp>
        <p:nvSpPr>
          <p:cNvPr id="6" name="TextBox 5">
            <a:extLst>
              <a:ext uri="{FF2B5EF4-FFF2-40B4-BE49-F238E27FC236}">
                <a16:creationId xmlns:a16="http://schemas.microsoft.com/office/drawing/2014/main" id="{6DCF3394-6358-2E47-5B8E-21BEFD281EB8}"/>
              </a:ext>
            </a:extLst>
          </p:cNvPr>
          <p:cNvSpPr txBox="1"/>
          <p:nvPr/>
        </p:nvSpPr>
        <p:spPr>
          <a:xfrm>
            <a:off x="213064" y="6550223"/>
            <a:ext cx="11978936"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www.corvit.com</a:t>
            </a:r>
          </a:p>
        </p:txBody>
      </p:sp>
    </p:spTree>
    <p:extLst>
      <p:ext uri="{BB962C8B-B14F-4D97-AF65-F5344CB8AC3E}">
        <p14:creationId xmlns:p14="http://schemas.microsoft.com/office/powerpoint/2010/main" val="24182875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831</TotalTime>
  <Words>2701</Words>
  <Application>Microsoft Office PowerPoint</Application>
  <PresentationFormat>Widescreen</PresentationFormat>
  <Paragraphs>313</Paragraphs>
  <Slides>44</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Arial Unicode MS</vt:lpstr>
      <vt:lpstr>Calibri</vt:lpstr>
      <vt:lpstr>Calibri Light</vt:lpstr>
      <vt:lpstr>Office Theme</vt:lpstr>
      <vt:lpstr>Linux Lecture-1</vt:lpstr>
      <vt:lpstr>Topics</vt:lpstr>
      <vt:lpstr>What is an OS? </vt:lpstr>
      <vt:lpstr>Operating System - An Abstraction </vt:lpstr>
      <vt:lpstr>Operating System - An Abstraction </vt:lpstr>
      <vt:lpstr>Operating System - An Abstraction </vt:lpstr>
      <vt:lpstr>Operating System - An Abstraction </vt:lpstr>
      <vt:lpstr>Operating System - An Abstraction </vt:lpstr>
      <vt:lpstr>Computer System Organization</vt:lpstr>
      <vt:lpstr>Multiprogramming vs Multitasking</vt:lpstr>
      <vt:lpstr>Protection</vt:lpstr>
      <vt:lpstr>Dual Mode Operation</vt:lpstr>
      <vt:lpstr>Transition from User to Kernel Mode </vt:lpstr>
      <vt:lpstr>Types of Entry Points to Kernel</vt:lpstr>
      <vt:lpstr>System Call</vt:lpstr>
      <vt:lpstr>Users, Programs and Processes</vt:lpstr>
      <vt:lpstr>CPU Bound and I/O Bound Processes </vt:lpstr>
      <vt:lpstr>5-State Process Model</vt:lpstr>
      <vt:lpstr>5-State Process Model</vt:lpstr>
      <vt:lpstr>Process Scheduling Queues</vt:lpstr>
      <vt:lpstr>Queuing Diagram</vt:lpstr>
      <vt:lpstr>Orphan vs Zombie Process</vt:lpstr>
      <vt:lpstr>Threads</vt:lpstr>
      <vt:lpstr>Threads </vt:lpstr>
      <vt:lpstr>Threads </vt:lpstr>
      <vt:lpstr>Threads vs Process </vt:lpstr>
      <vt:lpstr>Scheduling Algorithms </vt:lpstr>
      <vt:lpstr>Name some OSs</vt:lpstr>
      <vt:lpstr>Linux History </vt:lpstr>
      <vt:lpstr>Linux History </vt:lpstr>
      <vt:lpstr>Distributions </vt:lpstr>
      <vt:lpstr>Pros &amp; Cons </vt:lpstr>
      <vt:lpstr>Configuring Ubuntu for Lab </vt:lpstr>
      <vt:lpstr>Virtualization </vt:lpstr>
      <vt:lpstr>Virtualization </vt:lpstr>
      <vt:lpstr>Virtualization Solves Problem</vt:lpstr>
      <vt:lpstr>Virtualization </vt:lpstr>
      <vt:lpstr>Virtualization Types </vt:lpstr>
      <vt:lpstr>Hypervisor Types</vt:lpstr>
      <vt:lpstr>Type 1 vs Type 2 Hypervisor </vt:lpstr>
      <vt:lpstr>The Traditional Server Concept </vt:lpstr>
      <vt:lpstr>And if something goes wrong</vt:lpstr>
      <vt:lpstr>The Traditional Server Concept</vt:lpstr>
      <vt:lpstr>The Virtual Server Concept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Linux </dc:title>
  <dc:creator>Muhammad Faran Tahir</dc:creator>
  <cp:lastModifiedBy>Muhammad Ahmad</cp:lastModifiedBy>
  <cp:revision>238</cp:revision>
  <dcterms:created xsi:type="dcterms:W3CDTF">2022-08-16T06:34:37Z</dcterms:created>
  <dcterms:modified xsi:type="dcterms:W3CDTF">2025-04-08T07:02:55Z</dcterms:modified>
</cp:coreProperties>
</file>

<file path=docProps/thumbnail.jpeg>
</file>